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8" r:id="rId1"/>
  </p:sldMasterIdLst>
  <p:notesMasterIdLst>
    <p:notesMasterId r:id="rId11"/>
  </p:notesMasterIdLst>
  <p:sldIdLst>
    <p:sldId id="296" r:id="rId2"/>
    <p:sldId id="301" r:id="rId3"/>
    <p:sldId id="303" r:id="rId4"/>
    <p:sldId id="294" r:id="rId5"/>
    <p:sldId id="298" r:id="rId6"/>
    <p:sldId id="299" r:id="rId7"/>
    <p:sldId id="300" r:id="rId8"/>
    <p:sldId id="304" r:id="rId9"/>
    <p:sldId id="302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33CC"/>
    <a:srgbClr val="0033CC"/>
    <a:srgbClr val="006600"/>
    <a:srgbClr val="66FF33"/>
    <a:srgbClr val="00CC00"/>
    <a:srgbClr val="00CC99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Светлый стиль 1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5337" autoAdjust="0"/>
  </p:normalViewPr>
  <p:slideViewPr>
    <p:cSldViewPr>
      <p:cViewPr varScale="1">
        <p:scale>
          <a:sx n="81" d="100"/>
          <a:sy n="81" d="100"/>
        </p:scale>
        <p:origin x="1454" y="67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&#1050;&#1085;&#1080;&#1075;&#1072;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&#1050;&#1085;&#1080;&#1075;&#1072;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800" b="1" dirty="0">
                <a:solidFill>
                  <a:srgbClr val="FFFF00"/>
                </a:solidFill>
              </a:rPr>
              <a:t>Абсолютна успішність </a:t>
            </a:r>
            <a:r>
              <a:rPr lang="uk-UA" sz="1800" b="1" noProof="0" dirty="0">
                <a:solidFill>
                  <a:srgbClr val="FFFF00"/>
                </a:solidFill>
              </a:rPr>
              <a:t>знань</a:t>
            </a:r>
            <a:r>
              <a:rPr lang="ru-RU" sz="1800" b="1" dirty="0">
                <a:solidFill>
                  <a:srgbClr val="FFFF00"/>
                </a:solidFill>
              </a:rPr>
              <a:t> </a:t>
            </a:r>
            <a:r>
              <a:rPr lang="uk-UA" sz="1800" b="1" dirty="0">
                <a:solidFill>
                  <a:srgbClr val="FFFF00"/>
                </a:solidFill>
              </a:rPr>
              <a:t>здобувачів (%)</a:t>
            </a:r>
          </a:p>
        </c:rich>
      </c:tx>
      <c:layout>
        <c:manualLayout>
          <c:xMode val="edge"/>
          <c:yMode val="edge"/>
          <c:x val="0.24053043693033185"/>
          <c:y val="2.850634376504005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UA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3487259628163571E-2"/>
          <c:y val="0.15809827121319425"/>
          <c:w val="0.89686586655933309"/>
          <c:h val="0.6273353763352920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Лист1!$E$4</c:f>
              <c:strCache>
                <c:ptCount val="1"/>
                <c:pt idx="0">
                  <c:v>014.11 Середня освіта (Фізична культура)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6.5483770857416204E-2"/>
                  <c:y val="-3.70200944594396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742-4DC4-9204-8B4988F8DB5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ru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Лист1!$F$4</c:f>
              <c:numCache>
                <c:formatCode>General</c:formatCode>
                <c:ptCount val="1"/>
                <c:pt idx="0">
                  <c:v>54.8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742-4DC4-9204-8B4988F8DB57}"/>
            </c:ext>
          </c:extLst>
        </c:ser>
        <c:ser>
          <c:idx val="1"/>
          <c:order val="1"/>
          <c:tx>
            <c:strRef>
              <c:f>Лист1!$E$5</c:f>
              <c:strCache>
                <c:ptCount val="1"/>
                <c:pt idx="0">
                  <c:v>017 Фізична культура і спорт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9011432154921154E-2"/>
                  <c:y val="-9.1609079478123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742-4DC4-9204-8B4988F8DB5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ru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Лист1!$F$5</c:f>
              <c:numCache>
                <c:formatCode>General</c:formatCode>
                <c:ptCount val="1"/>
                <c:pt idx="0">
                  <c:v>57.8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742-4DC4-9204-8B4988F8DB57}"/>
            </c:ext>
          </c:extLst>
        </c:ser>
        <c:ser>
          <c:idx val="2"/>
          <c:order val="2"/>
          <c:tx>
            <c:strRef>
              <c:f>Лист1!$E$6</c:f>
              <c:strCache>
                <c:ptCount val="1"/>
                <c:pt idx="0">
                  <c:v>053 Психологія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2674326360431944E-2"/>
                  <c:y val="-0.1900417293577188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742-4DC4-9204-8B4988F8DB5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ru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Лист1!$F$6</c:f>
              <c:numCache>
                <c:formatCode>General</c:formatCode>
                <c:ptCount val="1"/>
                <c:pt idx="0">
                  <c:v>76.7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742-4DC4-9204-8B4988F8DB57}"/>
            </c:ext>
          </c:extLst>
        </c:ser>
        <c:ser>
          <c:idx val="3"/>
          <c:order val="3"/>
          <c:tx>
            <c:strRef>
              <c:f>Лист1!$E$7</c:f>
              <c:strCache>
                <c:ptCount val="1"/>
                <c:pt idx="0">
                  <c:v>053, 206 Психологія, Садово-паркове господарство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6.3371356147021551E-2"/>
                  <c:y val="-6.14124872057318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742-4DC4-9204-8B4988F8DB5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ru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Лист1!$F$7</c:f>
              <c:numCache>
                <c:formatCode>General</c:formatCode>
                <c:ptCount val="1"/>
                <c:pt idx="0">
                  <c:v>81.8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2742-4DC4-9204-8B4988F8DB5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857824256"/>
        <c:axId val="1857823008"/>
        <c:axId val="0"/>
      </c:bar3DChart>
      <c:catAx>
        <c:axId val="185782425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857823008"/>
        <c:crosses val="autoZero"/>
        <c:auto val="1"/>
        <c:lblAlgn val="ctr"/>
        <c:lblOffset val="100"/>
        <c:noMultiLvlLbl val="0"/>
      </c:catAx>
      <c:valAx>
        <c:axId val="18578230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UA"/>
          </a:p>
        </c:txPr>
        <c:crossAx val="18578242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ru-UA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ru-UA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ru-UA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ru-UA"/>
          </a:p>
        </c:txPr>
      </c:legendEntry>
      <c:layout>
        <c:manualLayout>
          <c:xMode val="edge"/>
          <c:yMode val="edge"/>
          <c:x val="3.8096652493352839E-2"/>
          <c:y val="0.79829630550534425"/>
          <c:w val="0.89344334457578922"/>
          <c:h val="0.1824097075593688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rgbClr val="FFFF00"/>
              </a:solidFill>
              <a:latin typeface="+mn-lt"/>
              <a:ea typeface="+mn-ea"/>
              <a:cs typeface="+mn-cs"/>
            </a:defRPr>
          </a:pPr>
          <a:endParaRPr lang="ru-UA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UA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uk-UA" sz="1800" b="1" noProof="0" dirty="0">
                <a:solidFill>
                  <a:srgbClr val="FFFF00"/>
                </a:solidFill>
              </a:rPr>
              <a:t>Якість</a:t>
            </a:r>
            <a:r>
              <a:rPr lang="ru-RU" sz="1800" b="1" dirty="0">
                <a:solidFill>
                  <a:srgbClr val="FFFF00"/>
                </a:solidFill>
              </a:rPr>
              <a:t> </a:t>
            </a:r>
            <a:r>
              <a:rPr lang="uk-UA" sz="1800" b="1" noProof="0" dirty="0">
                <a:solidFill>
                  <a:srgbClr val="FFFF00"/>
                </a:solidFill>
              </a:rPr>
              <a:t>знань</a:t>
            </a:r>
            <a:r>
              <a:rPr lang="ru-RU" sz="1800" b="1" dirty="0">
                <a:solidFill>
                  <a:srgbClr val="FFFF00"/>
                </a:solidFill>
              </a:rPr>
              <a:t> </a:t>
            </a:r>
            <a:r>
              <a:rPr lang="uk-UA" sz="1800" b="1" dirty="0">
                <a:solidFill>
                  <a:srgbClr val="FFFF00"/>
                </a:solidFill>
              </a:rPr>
              <a:t>здобувачів (%)</a:t>
            </a:r>
          </a:p>
        </c:rich>
      </c:tx>
      <c:layout>
        <c:manualLayout>
          <c:xMode val="edge"/>
          <c:yMode val="edge"/>
          <c:x val="0.34608056001440451"/>
          <c:y val="2.850606168228871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UA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Лист1!$E$4</c:f>
              <c:strCache>
                <c:ptCount val="1"/>
                <c:pt idx="0">
                  <c:v>014.11 Середня освіта (Фізична культура)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6.5483734685255632E-2"/>
                  <c:y val="-1.02354145342886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8E2-4E47-A97F-8B8AF0CC0A4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ru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Лист1!$F$4</c:f>
              <c:numCache>
                <c:formatCode>General</c:formatCode>
                <c:ptCount val="1"/>
                <c:pt idx="0">
                  <c:v>54.8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8E2-4E47-A97F-8B8AF0CC0A40}"/>
            </c:ext>
          </c:extLst>
        </c:ser>
        <c:ser>
          <c:idx val="1"/>
          <c:order val="1"/>
          <c:tx>
            <c:strRef>
              <c:f>Лист1!$E$5</c:f>
              <c:strCache>
                <c:ptCount val="1"/>
                <c:pt idx="0">
                  <c:v>017 Фізична культура і спорт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9011406844106463E-2"/>
                  <c:y val="-6.48242920504947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8E2-4E47-A97F-8B8AF0CC0A4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ru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Лист1!$F$5</c:f>
              <c:numCache>
                <c:formatCode>General</c:formatCode>
                <c:ptCount val="1"/>
                <c:pt idx="0">
                  <c:v>57.8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8E2-4E47-A97F-8B8AF0CC0A40}"/>
            </c:ext>
          </c:extLst>
        </c:ser>
        <c:ser>
          <c:idx val="2"/>
          <c:order val="2"/>
          <c:tx>
            <c:strRef>
              <c:f>Лист1!$E$6</c:f>
              <c:strCache>
                <c:ptCount val="1"/>
                <c:pt idx="0">
                  <c:v>053 Психологія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6.5925385685114335E-3"/>
                  <c:y val="-0.1177232184660497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8E2-4E47-A97F-8B8AF0CC0A4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ru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Лист1!$F$6</c:f>
              <c:numCache>
                <c:formatCode>General</c:formatCode>
                <c:ptCount val="1"/>
                <c:pt idx="0">
                  <c:v>76.7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8E2-4E47-A97F-8B8AF0CC0A40}"/>
            </c:ext>
          </c:extLst>
        </c:ser>
        <c:ser>
          <c:idx val="3"/>
          <c:order val="3"/>
          <c:tx>
            <c:strRef>
              <c:f>Лист1!$E$7</c:f>
              <c:strCache>
                <c:ptCount val="1"/>
                <c:pt idx="0">
                  <c:v>053, 206 Психологія, Садово-паркове господарство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7.8575560569898256E-2"/>
                  <c:y val="-8.2839968381900775E-2"/>
                </c:manualLayout>
              </c:layout>
              <c:tx>
                <c:rich>
                  <a:bodyPr/>
                  <a:lstStyle/>
                  <a:p>
                    <a:fld id="{00FC13E0-C4B6-4D57-848D-6B44BB6A5435}" type="VALUE">
                      <a:rPr lang="en-US" sz="1200" b="1"/>
                      <a:pPr/>
                      <a:t>[ЗНАЧЕНИЕ]</a:t>
                    </a:fld>
                    <a:endParaRPr lang="ru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C8E2-4E47-A97F-8B8AF0CC0A4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ru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Лист1!$F$7</c:f>
              <c:numCache>
                <c:formatCode>General</c:formatCode>
                <c:ptCount val="1"/>
                <c:pt idx="0">
                  <c:v>81.8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C8E2-4E47-A97F-8B8AF0CC0A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857824256"/>
        <c:axId val="1857823008"/>
        <c:axId val="0"/>
      </c:bar3DChart>
      <c:catAx>
        <c:axId val="185782425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857823008"/>
        <c:crosses val="autoZero"/>
        <c:auto val="1"/>
        <c:lblAlgn val="ctr"/>
        <c:lblOffset val="100"/>
        <c:noMultiLvlLbl val="0"/>
      </c:catAx>
      <c:valAx>
        <c:axId val="18578230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UA"/>
          </a:p>
        </c:txPr>
        <c:crossAx val="18578242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rgbClr val="FFFF00"/>
              </a:solidFill>
              <a:latin typeface="+mn-lt"/>
              <a:ea typeface="+mn-ea"/>
              <a:cs typeface="+mn-cs"/>
            </a:defRPr>
          </a:pPr>
          <a:endParaRPr lang="ru-UA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UA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FBA025-5685-45AC-8154-B81727983AE7}" type="datetimeFigureOut">
              <a:rPr lang="ru-RU" smtClean="0"/>
              <a:pPr/>
              <a:t>24.01.2025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A2FAC6-6F6F-40DC-8C07-164C3B33222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56008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01155-96C8-460E-862B-3E029A86331C}" type="datetimeFigureOut">
              <a:rPr lang="uk-UA" smtClean="0"/>
              <a:pPr/>
              <a:t>24.01.2025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AD708-7431-489C-9B0A-CF1BB615FF71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73314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01155-96C8-460E-862B-3E029A86331C}" type="datetimeFigureOut">
              <a:rPr lang="uk-UA" smtClean="0"/>
              <a:pPr/>
              <a:t>24.01.2025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AD708-7431-489C-9B0A-CF1BB615FF71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30377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01155-96C8-460E-862B-3E029A86331C}" type="datetimeFigureOut">
              <a:rPr lang="uk-UA" smtClean="0"/>
              <a:pPr/>
              <a:t>24.01.2025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AD708-7431-489C-9B0A-CF1BB615FF71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932340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01155-96C8-460E-862B-3E029A86331C}" type="datetimeFigureOut">
              <a:rPr lang="uk-UA" smtClean="0"/>
              <a:pPr/>
              <a:t>24.01.2025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AD708-7431-489C-9B0A-CF1BB615FF71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231723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01155-96C8-460E-862B-3E029A86331C}" type="datetimeFigureOut">
              <a:rPr lang="uk-UA" smtClean="0"/>
              <a:pPr/>
              <a:t>24.01.2025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AD708-7431-489C-9B0A-CF1BB615FF71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533242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01155-96C8-460E-862B-3E029A86331C}" type="datetimeFigureOut">
              <a:rPr lang="uk-UA" smtClean="0"/>
              <a:pPr/>
              <a:t>24.01.2025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AD708-7431-489C-9B0A-CF1BB615FF71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131303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01155-96C8-460E-862B-3E029A86331C}" type="datetimeFigureOut">
              <a:rPr lang="uk-UA" smtClean="0"/>
              <a:pPr/>
              <a:t>24.01.2025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AD708-7431-489C-9B0A-CF1BB615FF71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746837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01155-96C8-460E-862B-3E029A86331C}" type="datetimeFigureOut">
              <a:rPr lang="uk-UA" smtClean="0"/>
              <a:pPr/>
              <a:t>24.01.2025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AD708-7431-489C-9B0A-CF1BB615FF71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75872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01155-96C8-460E-862B-3E029A86331C}" type="datetimeFigureOut">
              <a:rPr lang="uk-UA" smtClean="0"/>
              <a:pPr/>
              <a:t>24.01.2025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AD708-7431-489C-9B0A-CF1BB615FF71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01201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01155-96C8-460E-862B-3E029A86331C}" type="datetimeFigureOut">
              <a:rPr lang="uk-UA" smtClean="0"/>
              <a:pPr/>
              <a:t>24.01.2025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AD708-7431-489C-9B0A-CF1BB615FF71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83539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01155-96C8-460E-862B-3E029A86331C}" type="datetimeFigureOut">
              <a:rPr lang="uk-UA" smtClean="0"/>
              <a:pPr/>
              <a:t>24.01.2025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AD708-7431-489C-9B0A-CF1BB615FF71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96063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01155-96C8-460E-862B-3E029A86331C}" type="datetimeFigureOut">
              <a:rPr lang="uk-UA" smtClean="0"/>
              <a:pPr/>
              <a:t>24.01.2025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AD708-7431-489C-9B0A-CF1BB615FF71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50744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01155-96C8-460E-862B-3E029A86331C}" type="datetimeFigureOut">
              <a:rPr lang="uk-UA" smtClean="0"/>
              <a:pPr/>
              <a:t>24.01.2025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AD708-7431-489C-9B0A-CF1BB615FF71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20692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01155-96C8-460E-862B-3E029A86331C}" type="datetimeFigureOut">
              <a:rPr lang="uk-UA" smtClean="0"/>
              <a:pPr/>
              <a:t>24.01.2025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AD708-7431-489C-9B0A-CF1BB615FF71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39456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01155-96C8-460E-862B-3E029A86331C}" type="datetimeFigureOut">
              <a:rPr lang="uk-UA" smtClean="0"/>
              <a:pPr/>
              <a:t>24.01.2025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AD708-7431-489C-9B0A-CF1BB615FF71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73838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01155-96C8-460E-862B-3E029A86331C}" type="datetimeFigureOut">
              <a:rPr lang="uk-UA" smtClean="0"/>
              <a:pPr/>
              <a:t>24.01.2025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AD708-7431-489C-9B0A-CF1BB615FF71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88064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01155-96C8-460E-862B-3E029A86331C}" type="datetimeFigureOut">
              <a:rPr lang="uk-UA" smtClean="0"/>
              <a:pPr/>
              <a:t>24.01.2025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AD708-7431-489C-9B0A-CF1BB615FF71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97781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FAD01155-96C8-460E-862B-3E029A86331C}" type="datetimeFigureOut">
              <a:rPr lang="uk-UA" smtClean="0"/>
              <a:pPr/>
              <a:t>24.01.2025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F17AD708-7431-489C-9B0A-CF1BB615FF71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541908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9" r:id="rId1"/>
    <p:sldLayoutId id="2147483760" r:id="rId2"/>
    <p:sldLayoutId id="2147483761" r:id="rId3"/>
    <p:sldLayoutId id="2147483762" r:id="rId4"/>
    <p:sldLayoutId id="2147483763" r:id="rId5"/>
    <p:sldLayoutId id="2147483764" r:id="rId6"/>
    <p:sldLayoutId id="2147483765" r:id="rId7"/>
    <p:sldLayoutId id="2147483766" r:id="rId8"/>
    <p:sldLayoutId id="2147483767" r:id="rId9"/>
    <p:sldLayoutId id="2147483768" r:id="rId10"/>
    <p:sldLayoutId id="2147483769" r:id="rId11"/>
    <p:sldLayoutId id="2147483770" r:id="rId12"/>
    <p:sldLayoutId id="2147483771" r:id="rId13"/>
    <p:sldLayoutId id="2147483772" r:id="rId14"/>
    <p:sldLayoutId id="2147483773" r:id="rId15"/>
    <p:sldLayoutId id="2147483774" r:id="rId16"/>
    <p:sldLayoutId id="214748377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3123A209-533F-4CF5-AA1D-E60F7D747817}"/>
              </a:ext>
            </a:extLst>
          </p:cNvPr>
          <p:cNvSpPr txBox="1"/>
          <p:nvPr/>
        </p:nvSpPr>
        <p:spPr>
          <a:xfrm>
            <a:off x="-108520" y="116632"/>
            <a:ext cx="9252520" cy="63771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uk-UA" sz="4000" b="1" u="sng" dirty="0">
                <a:solidFill>
                  <a:srgbClr val="00206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Результати зимової </a:t>
            </a: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uk-UA" sz="4000" b="1" u="sng" dirty="0">
                <a:solidFill>
                  <a:srgbClr val="00206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заліково-екзаменаційної сесії у 2024 -2025 </a:t>
            </a:r>
            <a:r>
              <a:rPr lang="uk-UA" sz="4000" b="1" u="sng" dirty="0" err="1">
                <a:solidFill>
                  <a:srgbClr val="00206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н.р</a:t>
            </a:r>
            <a:r>
              <a:rPr lang="uk-UA" sz="4000" b="1" u="sng" dirty="0">
                <a:solidFill>
                  <a:srgbClr val="00206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uk-UA" sz="4000" b="1" dirty="0">
                <a:solidFill>
                  <a:srgbClr val="00206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на</a:t>
            </a: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uk-UA" sz="4000" b="1" dirty="0">
                <a:solidFill>
                  <a:srgbClr val="00206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 </a:t>
            </a:r>
            <a:r>
              <a:rPr lang="uk-UA" sz="4000" b="1" i="1" dirty="0">
                <a:solidFill>
                  <a:srgbClr val="00206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факультеті фізичної культури, спорту та психології</a:t>
            </a: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endParaRPr lang="uk-UA" sz="3600" b="1" dirty="0">
              <a:solidFill>
                <a:schemeClr val="accent2">
                  <a:lumMod val="50000"/>
                </a:schemeClr>
              </a:solidFill>
              <a:latin typeface="Arial Black" panose="020B0A040201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9268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A3DBCD2-32AB-43AE-8542-E215795909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764705"/>
            <a:ext cx="8112759" cy="548885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64D8A4C-4A5C-4753-A877-B15EC88D79B7}"/>
              </a:ext>
            </a:extLst>
          </p:cNvPr>
          <p:cNvSpPr txBox="1"/>
          <p:nvPr/>
        </p:nvSpPr>
        <p:spPr>
          <a:xfrm>
            <a:off x="2339752" y="204333"/>
            <a:ext cx="458142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sz="2800" b="1" u="sng" dirty="0">
                <a:solidFill>
                  <a:srgbClr val="00206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Нагадування!</a:t>
            </a:r>
            <a:endParaRPr lang="ru-UA" sz="2800" dirty="0"/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id="{AFC598C6-B9AB-46E7-85DD-7B8BFF2FB12C}"/>
              </a:ext>
            </a:extLst>
          </p:cNvPr>
          <p:cNvSpPr/>
          <p:nvPr/>
        </p:nvSpPr>
        <p:spPr>
          <a:xfrm>
            <a:off x="5652120" y="1772816"/>
            <a:ext cx="2664296" cy="792088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dirty="0">
                <a:solidFill>
                  <a:srgbClr val="C00000"/>
                </a:solidFill>
              </a:rPr>
              <a:t>Не повинні співпадати!</a:t>
            </a:r>
            <a:endParaRPr lang="ru-UA" b="1" dirty="0">
              <a:solidFill>
                <a:srgbClr val="C00000"/>
              </a:solidFill>
            </a:endParaRPr>
          </a:p>
        </p:txBody>
      </p:sp>
      <p:cxnSp>
        <p:nvCxnSpPr>
          <p:cNvPr id="10" name="Прямая со стрелкой 9">
            <a:extLst>
              <a:ext uri="{FF2B5EF4-FFF2-40B4-BE49-F238E27FC236}">
                <a16:creationId xmlns:a16="http://schemas.microsoft.com/office/drawing/2014/main" id="{84A61BA6-A3F6-4D75-BE48-4B40C10520C9}"/>
              </a:ext>
            </a:extLst>
          </p:cNvPr>
          <p:cNvCxnSpPr/>
          <p:nvPr/>
        </p:nvCxnSpPr>
        <p:spPr>
          <a:xfrm>
            <a:off x="6660232" y="2924944"/>
            <a:ext cx="360040" cy="2880320"/>
          </a:xfrm>
          <a:prstGeom prst="straightConnector1">
            <a:avLst/>
          </a:prstGeom>
          <a:ln w="28575">
            <a:solidFill>
              <a:srgbClr val="FF0000">
                <a:alpha val="60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>
            <a:extLst>
              <a:ext uri="{FF2B5EF4-FFF2-40B4-BE49-F238E27FC236}">
                <a16:creationId xmlns:a16="http://schemas.microsoft.com/office/drawing/2014/main" id="{0E7B30A2-FC35-4D63-A118-57279434B4E6}"/>
              </a:ext>
            </a:extLst>
          </p:cNvPr>
          <p:cNvCxnSpPr/>
          <p:nvPr/>
        </p:nvCxnSpPr>
        <p:spPr>
          <a:xfrm flipH="1">
            <a:off x="4716016" y="2276872"/>
            <a:ext cx="792088" cy="576064"/>
          </a:xfrm>
          <a:prstGeom prst="straightConnector1">
            <a:avLst/>
          </a:prstGeom>
          <a:ln w="19050">
            <a:solidFill>
              <a:srgbClr val="FF0000">
                <a:alpha val="60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80670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D4E9548-DA84-4BEB-B721-CC14E91BA5B7}"/>
              </a:ext>
            </a:extLst>
          </p:cNvPr>
          <p:cNvSpPr txBox="1"/>
          <p:nvPr/>
        </p:nvSpPr>
        <p:spPr>
          <a:xfrm>
            <a:off x="1691680" y="204332"/>
            <a:ext cx="522949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sz="3200" b="1" u="sng" dirty="0">
                <a:solidFill>
                  <a:srgbClr val="00206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Нагадування!</a:t>
            </a:r>
            <a:endParaRPr lang="ru-UA" sz="3200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1F60682-D0C9-4DD5-9B75-84F6451E12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2794" y="2263400"/>
            <a:ext cx="7975310" cy="3267305"/>
          </a:xfrm>
          <a:prstGeom prst="rect">
            <a:avLst/>
          </a:prstGeom>
        </p:spPr>
      </p:pic>
      <p:sp>
        <p:nvSpPr>
          <p:cNvPr id="7" name="Овал 6">
            <a:extLst>
              <a:ext uri="{FF2B5EF4-FFF2-40B4-BE49-F238E27FC236}">
                <a16:creationId xmlns:a16="http://schemas.microsoft.com/office/drawing/2014/main" id="{D382795E-6139-4F26-8A05-00D731546278}"/>
              </a:ext>
            </a:extLst>
          </p:cNvPr>
          <p:cNvSpPr/>
          <p:nvPr/>
        </p:nvSpPr>
        <p:spPr>
          <a:xfrm>
            <a:off x="5113728" y="992929"/>
            <a:ext cx="3384376" cy="1080120"/>
          </a:xfrm>
          <a:prstGeom prst="ellipse">
            <a:avLst/>
          </a:prstGeom>
          <a:ln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dirty="0">
                <a:solidFill>
                  <a:srgbClr val="C00000"/>
                </a:solidFill>
              </a:rPr>
              <a:t>Заповнювати обов'язково! </a:t>
            </a:r>
            <a:endParaRPr lang="ru-UA" b="1" dirty="0">
              <a:solidFill>
                <a:srgbClr val="C00000"/>
              </a:solidFill>
            </a:endParaRPr>
          </a:p>
        </p:txBody>
      </p:sp>
      <p:cxnSp>
        <p:nvCxnSpPr>
          <p:cNvPr id="9" name="Прямая со стрелкой 8">
            <a:extLst>
              <a:ext uri="{FF2B5EF4-FFF2-40B4-BE49-F238E27FC236}">
                <a16:creationId xmlns:a16="http://schemas.microsoft.com/office/drawing/2014/main" id="{4CF0A9E6-3A3B-4D69-BC0A-BF88EF8FF18B}"/>
              </a:ext>
            </a:extLst>
          </p:cNvPr>
          <p:cNvCxnSpPr>
            <a:cxnSpLocks/>
            <a:stCxn id="7" idx="2"/>
          </p:cNvCxnSpPr>
          <p:nvPr/>
        </p:nvCxnSpPr>
        <p:spPr>
          <a:xfrm flipH="1">
            <a:off x="1626804" y="1532989"/>
            <a:ext cx="3486924" cy="1896011"/>
          </a:xfrm>
          <a:prstGeom prst="straightConnector1">
            <a:avLst/>
          </a:prstGeom>
          <a:ln w="28575">
            <a:solidFill>
              <a:srgbClr val="C00000">
                <a:alpha val="60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>
            <a:extLst>
              <a:ext uri="{FF2B5EF4-FFF2-40B4-BE49-F238E27FC236}">
                <a16:creationId xmlns:a16="http://schemas.microsoft.com/office/drawing/2014/main" id="{94E58EB2-13DA-491A-B9AA-CA2BA3CC4765}"/>
              </a:ext>
            </a:extLst>
          </p:cNvPr>
          <p:cNvCxnSpPr>
            <a:cxnSpLocks/>
          </p:cNvCxnSpPr>
          <p:nvPr/>
        </p:nvCxnSpPr>
        <p:spPr>
          <a:xfrm flipH="1">
            <a:off x="4067944" y="2073049"/>
            <a:ext cx="2088232" cy="3084143"/>
          </a:xfrm>
          <a:prstGeom prst="straightConnector1">
            <a:avLst/>
          </a:prstGeom>
          <a:ln w="28575">
            <a:solidFill>
              <a:srgbClr val="C00000">
                <a:alpha val="60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>
            <a:extLst>
              <a:ext uri="{FF2B5EF4-FFF2-40B4-BE49-F238E27FC236}">
                <a16:creationId xmlns:a16="http://schemas.microsoft.com/office/drawing/2014/main" id="{CA20646E-DD64-4DD8-9780-0F0D8A6D205A}"/>
              </a:ext>
            </a:extLst>
          </p:cNvPr>
          <p:cNvCxnSpPr>
            <a:cxnSpLocks/>
          </p:cNvCxnSpPr>
          <p:nvPr/>
        </p:nvCxnSpPr>
        <p:spPr>
          <a:xfrm flipH="1">
            <a:off x="5652120" y="2073049"/>
            <a:ext cx="864096" cy="3084143"/>
          </a:xfrm>
          <a:prstGeom prst="straightConnector1">
            <a:avLst/>
          </a:prstGeom>
          <a:ln w="28575">
            <a:solidFill>
              <a:srgbClr val="C00000">
                <a:alpha val="60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97784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1C1D53B-7917-4A52-9CD0-F20B1A0AA545}"/>
              </a:ext>
            </a:extLst>
          </p:cNvPr>
          <p:cNvSpPr txBox="1"/>
          <p:nvPr/>
        </p:nvSpPr>
        <p:spPr>
          <a:xfrm>
            <a:off x="-73024" y="203900"/>
            <a:ext cx="9217024" cy="26107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uk-UA" sz="2800" b="1" i="1" u="sng" dirty="0">
                <a:solidFill>
                  <a:srgbClr val="00206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Загальні результати </a:t>
            </a:r>
            <a:br>
              <a:rPr lang="uk-UA" sz="2800" b="1" i="1" dirty="0">
                <a:solidFill>
                  <a:srgbClr val="00206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</a:br>
            <a:r>
              <a:rPr lang="uk-UA" sz="2800" b="1" i="1" dirty="0">
                <a:solidFill>
                  <a:srgbClr val="00206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зимової заліково-екзаменаційної сесії  на</a:t>
            </a:r>
            <a:br>
              <a:rPr lang="uk-UA" sz="2800" b="1" i="1" dirty="0">
                <a:solidFill>
                  <a:srgbClr val="00206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</a:br>
            <a:r>
              <a:rPr lang="uk-UA" sz="2800" b="1" i="1" dirty="0">
                <a:solidFill>
                  <a:srgbClr val="00206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факультеті ФКСП у</a:t>
            </a:r>
            <a:br>
              <a:rPr lang="uk-UA" sz="2800" b="1" i="1" dirty="0">
                <a:solidFill>
                  <a:srgbClr val="00206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</a:br>
            <a:r>
              <a:rPr lang="uk-UA" sz="2800" b="1" i="1" dirty="0">
                <a:solidFill>
                  <a:srgbClr val="00206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2024-2025 </a:t>
            </a:r>
            <a:r>
              <a:rPr lang="uk-UA" sz="2800" b="1" i="1" dirty="0" err="1">
                <a:solidFill>
                  <a:srgbClr val="00206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н.р</a:t>
            </a:r>
            <a:r>
              <a:rPr lang="uk-UA" sz="2800" b="1" i="1" dirty="0">
                <a:solidFill>
                  <a:srgbClr val="00206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. </a:t>
            </a:r>
            <a:endParaRPr lang="ru-UA" sz="2800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3F0BAA1-D646-4A01-BF89-669B33B68EBF}"/>
              </a:ext>
            </a:extLst>
          </p:cNvPr>
          <p:cNvSpPr txBox="1"/>
          <p:nvPr/>
        </p:nvSpPr>
        <p:spPr>
          <a:xfrm>
            <a:off x="107504" y="3429000"/>
            <a:ext cx="9289032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sz="3200" b="1" dirty="0">
                <a:solidFill>
                  <a:srgbClr val="FFFF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АБСОЛЮТНА УСПІШНІСТЬ – </a:t>
            </a:r>
            <a:r>
              <a:rPr lang="uk-UA" sz="3200" b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96,6%</a:t>
            </a:r>
            <a:endParaRPr lang="uk-UA" sz="3200" b="1" i="1" dirty="0">
              <a:solidFill>
                <a:srgbClr val="C00000"/>
              </a:solidFill>
              <a:latin typeface="Arial Black" panose="020B0A04020102020204" pitchFamily="34" charset="0"/>
              <a:cs typeface="Times New Roman" panose="02020603050405020304" pitchFamily="18" charset="0"/>
            </a:endParaRPr>
          </a:p>
          <a:p>
            <a:pPr algn="ctr"/>
            <a:endParaRPr lang="uk-UA" sz="3200" b="1" dirty="0">
              <a:solidFill>
                <a:srgbClr val="FFFF00"/>
              </a:solidFill>
              <a:latin typeface="Arial Black" panose="020B0A0402010202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uk-UA" sz="3200" b="1" dirty="0">
                <a:solidFill>
                  <a:srgbClr val="FFFF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ЯКІСТЬ ЗНАНЬ – </a:t>
            </a:r>
            <a:r>
              <a:rPr lang="uk-UA" sz="3200" b="1" dirty="0">
                <a:solidFill>
                  <a:srgbClr val="C0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66,3%</a:t>
            </a:r>
          </a:p>
        </p:txBody>
      </p:sp>
    </p:spTree>
    <p:extLst>
      <p:ext uri="{BB962C8B-B14F-4D97-AF65-F5344CB8AC3E}">
        <p14:creationId xmlns:p14="http://schemas.microsoft.com/office/powerpoint/2010/main" val="31035155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8CFB3DD-1FC4-4267-B322-DCDD0C644837}"/>
              </a:ext>
            </a:extLst>
          </p:cNvPr>
          <p:cNvSpPr txBox="1"/>
          <p:nvPr/>
        </p:nvSpPr>
        <p:spPr>
          <a:xfrm>
            <a:off x="0" y="0"/>
            <a:ext cx="9144000" cy="14931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uk-UA" sz="3200" b="1" u="sng" dirty="0">
                <a:solidFill>
                  <a:srgbClr val="00206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Факультет фізичної культури, спорту та психології</a:t>
            </a:r>
            <a:endParaRPr lang="ru-UA" sz="3200" u="sng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13B7D6C-94E2-41E9-A3F9-0281FCE4F970}"/>
              </a:ext>
            </a:extLst>
          </p:cNvPr>
          <p:cNvSpPr txBox="1"/>
          <p:nvPr/>
        </p:nvSpPr>
        <p:spPr>
          <a:xfrm>
            <a:off x="107504" y="1916832"/>
            <a:ext cx="9054640" cy="25788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uk-UA" sz="2200" b="1" dirty="0">
                <a:solidFill>
                  <a:srgbClr val="FFFF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Загальна кількість студентів - </a:t>
            </a:r>
            <a:r>
              <a:rPr lang="uk-UA" sz="2200" b="1" i="1" dirty="0">
                <a:solidFill>
                  <a:srgbClr val="C0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447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uk-UA" sz="2200" b="1" dirty="0">
                <a:solidFill>
                  <a:srgbClr val="FFFF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Здобувачі, які знаходяться в академічній відпустці – </a:t>
            </a:r>
            <a:r>
              <a:rPr lang="uk-UA" sz="2200" b="1" i="1" dirty="0">
                <a:solidFill>
                  <a:srgbClr val="C0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2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uk-UA" sz="2200" b="1" dirty="0">
                <a:solidFill>
                  <a:srgbClr val="FFFF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Здобувачі, які повинні складати сесію – </a:t>
            </a:r>
            <a:r>
              <a:rPr lang="uk-UA" sz="2200" b="1" i="1" dirty="0">
                <a:solidFill>
                  <a:srgbClr val="C0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445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uk-UA" sz="2200" b="1" dirty="0">
                <a:solidFill>
                  <a:srgbClr val="FFFF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Здобувачі, які склали сесію – </a:t>
            </a:r>
            <a:r>
              <a:rPr lang="uk-UA" sz="2200" b="1" i="1" dirty="0">
                <a:solidFill>
                  <a:srgbClr val="C0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431 (96,8%)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uk-UA" sz="2200" b="1" dirty="0">
                <a:solidFill>
                  <a:srgbClr val="FFFF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Здобувачі, які </a:t>
            </a:r>
            <a:r>
              <a:rPr lang="ru-RU" sz="2200" b="1" dirty="0" err="1">
                <a:solidFill>
                  <a:srgbClr val="FFFF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отримали</a:t>
            </a:r>
            <a:r>
              <a:rPr lang="ru-RU" sz="2200" b="1" dirty="0">
                <a:solidFill>
                  <a:srgbClr val="FFFF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>
                <a:solidFill>
                  <a:srgbClr val="FFFF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незадовільні</a:t>
            </a:r>
            <a:r>
              <a:rPr lang="ru-RU" sz="2200" b="1" dirty="0">
                <a:solidFill>
                  <a:srgbClr val="FFFF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>
                <a:solidFill>
                  <a:srgbClr val="FFFF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оцінки</a:t>
            </a:r>
            <a:r>
              <a:rPr lang="ru-RU" sz="2200" b="1" dirty="0">
                <a:solidFill>
                  <a:srgbClr val="FFFF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 </a:t>
            </a:r>
            <a:r>
              <a:rPr lang="uk-UA" sz="2200" b="1" dirty="0">
                <a:solidFill>
                  <a:srgbClr val="FFFF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– </a:t>
            </a:r>
            <a:r>
              <a:rPr lang="uk-UA" sz="2200" b="1" i="1" dirty="0">
                <a:solidFill>
                  <a:srgbClr val="C0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1 (0,22%)</a:t>
            </a:r>
            <a:endParaRPr lang="ru-RU" sz="2200" b="1" i="1" dirty="0">
              <a:solidFill>
                <a:srgbClr val="C00000"/>
              </a:solidFill>
              <a:latin typeface="Arial Black" panose="020B0A040201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42356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424936" cy="1320800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uk-UA" b="1" u="sng" dirty="0">
                <a:solidFill>
                  <a:srgbClr val="002060"/>
                </a:solidFill>
                <a:latin typeface="Arial Black" panose="020B0A04020102020204" pitchFamily="34" charset="0"/>
              </a:rPr>
              <a:t>Абсолютна успішність знань здобувачів за спеціальностями</a:t>
            </a:r>
          </a:p>
        </p:txBody>
      </p:sp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3A09AABF-616C-4454-A713-7099DA82CF0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9757698"/>
              </p:ext>
            </p:extLst>
          </p:nvPr>
        </p:nvGraphicFramePr>
        <p:xfrm>
          <a:off x="107504" y="1567814"/>
          <a:ext cx="8712968" cy="47415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710343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3A09AABF-616C-4454-A713-7099DA82CF0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50152809"/>
              </p:ext>
            </p:extLst>
          </p:nvPr>
        </p:nvGraphicFramePr>
        <p:xfrm>
          <a:off x="323528" y="1351708"/>
          <a:ext cx="8352928" cy="4741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2593D97A-CD6F-4A72-A139-62061D6AC2A4}"/>
              </a:ext>
            </a:extLst>
          </p:cNvPr>
          <p:cNvSpPr txBox="1"/>
          <p:nvPr/>
        </p:nvSpPr>
        <p:spPr>
          <a:xfrm>
            <a:off x="35496" y="-9323"/>
            <a:ext cx="9145016" cy="13148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uk-UA" sz="2800" b="1" u="sng" dirty="0">
                <a:solidFill>
                  <a:srgbClr val="002060"/>
                </a:solidFill>
                <a:latin typeface="Arial Black" panose="020B0A04020102020204" pitchFamily="34" charset="0"/>
              </a:rPr>
              <a:t>Якість знань здобувачів за спеціальностями</a:t>
            </a:r>
            <a:endParaRPr lang="ru-UA" sz="2800" dirty="0"/>
          </a:p>
        </p:txBody>
      </p:sp>
    </p:spTree>
    <p:extLst>
      <p:ext uri="{BB962C8B-B14F-4D97-AF65-F5344CB8AC3E}">
        <p14:creationId xmlns:p14="http://schemas.microsoft.com/office/powerpoint/2010/main" val="25808662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D2C1ED8-856F-472B-ABB8-2B2AD914ACBD}"/>
              </a:ext>
            </a:extLst>
          </p:cNvPr>
          <p:cNvSpPr txBox="1"/>
          <p:nvPr/>
        </p:nvSpPr>
        <p:spPr>
          <a:xfrm>
            <a:off x="71500" y="188640"/>
            <a:ext cx="9001000" cy="11428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uk-UA" sz="2400" b="1" u="sng" dirty="0">
                <a:solidFill>
                  <a:srgbClr val="00206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Освітні компоненти з низькою абсолютною успішністю (%) та якістю знань (%):</a:t>
            </a:r>
            <a:endParaRPr lang="ru-UA" sz="2400" b="1" u="sng" dirty="0">
              <a:solidFill>
                <a:srgbClr val="002060"/>
              </a:solidFill>
              <a:effectLst/>
              <a:latin typeface="Arial Black" panose="020B0A04020102020204" pitchFamily="34" charset="0"/>
              <a:ea typeface="Times New Roman" panose="02020603050405020304" pitchFamily="18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2463A18F-A4EF-44FF-BF36-55B521A7F3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1628800"/>
            <a:ext cx="8604448" cy="1035986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C92FC60B-6949-43AD-9937-C85A0C437FD8}"/>
              </a:ext>
            </a:extLst>
          </p:cNvPr>
          <p:cNvSpPr txBox="1"/>
          <p:nvPr/>
        </p:nvSpPr>
        <p:spPr>
          <a:xfrm>
            <a:off x="323528" y="4653136"/>
            <a:ext cx="8604448" cy="10553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</a:pPr>
            <a:r>
              <a:rPr lang="uk-UA" sz="2200" b="1" dirty="0">
                <a:solidFill>
                  <a:srgbClr val="FFFF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Після </a:t>
            </a:r>
            <a:r>
              <a:rPr lang="uk-UA" sz="2200" b="1" dirty="0">
                <a:solidFill>
                  <a:srgbClr val="FFFF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зимової заліково-екзаменаційної сесії на факультеті відрахували </a:t>
            </a:r>
            <a:r>
              <a:rPr lang="uk-UA" sz="2200" b="1" u="sng" dirty="0">
                <a:solidFill>
                  <a:srgbClr val="C0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5 здобувачів</a:t>
            </a:r>
            <a:endParaRPr lang="uk-UA" sz="2200" b="1" u="sng" dirty="0">
              <a:solidFill>
                <a:srgbClr val="C00000"/>
              </a:solidFill>
              <a:effectLst/>
              <a:latin typeface="Arial Black" panose="020B0A040201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708E5E7-D43D-4E72-8ACA-CFA1A73B3AC3}"/>
              </a:ext>
            </a:extLst>
          </p:cNvPr>
          <p:cNvSpPr txBox="1"/>
          <p:nvPr/>
        </p:nvSpPr>
        <p:spPr>
          <a:xfrm>
            <a:off x="323528" y="3170259"/>
            <a:ext cx="8748972" cy="10553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</a:pPr>
            <a:r>
              <a:rPr lang="uk-UA" sz="2200" b="1" dirty="0">
                <a:solidFill>
                  <a:srgbClr val="FFFF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На </a:t>
            </a:r>
            <a:r>
              <a:rPr lang="uk-UA" sz="2200" b="1" dirty="0">
                <a:solidFill>
                  <a:srgbClr val="C000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«відмінно» </a:t>
            </a:r>
            <a:r>
              <a:rPr lang="uk-UA" sz="2200" b="1" dirty="0">
                <a:solidFill>
                  <a:srgbClr val="FFFF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склали зимову заліково-екзаменаційну сесію на факультеті </a:t>
            </a:r>
            <a:r>
              <a:rPr lang="uk-UA" sz="2200" b="1" u="sng" dirty="0">
                <a:solidFill>
                  <a:srgbClr val="C000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110 здобувачів</a:t>
            </a:r>
            <a:endParaRPr lang="uk-UA" sz="2200" b="1" u="sng" dirty="0">
              <a:solidFill>
                <a:srgbClr val="C00000"/>
              </a:solidFill>
              <a:effectLst/>
              <a:latin typeface="Arial Black" panose="020B0A04020102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16606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F6E9829-ED6E-44D5-8FB7-8DD644FF00F8}"/>
              </a:ext>
            </a:extLst>
          </p:cNvPr>
          <p:cNvSpPr txBox="1"/>
          <p:nvPr/>
        </p:nvSpPr>
        <p:spPr>
          <a:xfrm>
            <a:off x="1907704" y="332656"/>
            <a:ext cx="458142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sz="2800" b="1" u="sng" dirty="0">
                <a:solidFill>
                  <a:srgbClr val="002060"/>
                </a:solidFill>
                <a:latin typeface="Arial Black" panose="020B0A04020102020204" pitchFamily="34" charset="0"/>
              </a:rPr>
              <a:t>Рейтинг здобувачів</a:t>
            </a:r>
            <a:endParaRPr lang="ru-UA" sz="28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1709A20-1BC2-4937-A63F-2A00E6A92813}"/>
              </a:ext>
            </a:extLst>
          </p:cNvPr>
          <p:cNvSpPr txBox="1"/>
          <p:nvPr/>
        </p:nvSpPr>
        <p:spPr>
          <a:xfrm>
            <a:off x="179513" y="1052736"/>
            <a:ext cx="8784976" cy="2250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uk-UA" sz="2400" b="1" dirty="0">
                <a:solidFill>
                  <a:srgbClr val="FFFF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Академічну стипендію (2000 грн.) отримають - </a:t>
            </a:r>
            <a:r>
              <a:rPr lang="uk-UA" sz="2400" b="1" dirty="0">
                <a:solidFill>
                  <a:srgbClr val="C0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54 здобувача (45%)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uk-UA" sz="2400" b="1" dirty="0">
                <a:solidFill>
                  <a:srgbClr val="FFFF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Підвищену стипендію (2910 грн.) отримають - </a:t>
            </a:r>
            <a:r>
              <a:rPr lang="uk-UA" sz="2400" b="1" dirty="0">
                <a:solidFill>
                  <a:srgbClr val="C0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8 здобувачів (15%)</a:t>
            </a:r>
          </a:p>
        </p:txBody>
      </p:sp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AEDA0FAB-0467-43B8-9651-83891D2FB4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812" y="3645024"/>
            <a:ext cx="8598677" cy="2405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3737645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3081</TotalTime>
  <Words>197</Words>
  <Application>Microsoft Office PowerPoint</Application>
  <PresentationFormat>Экран (4:3)</PresentationFormat>
  <Paragraphs>36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 Black</vt:lpstr>
      <vt:lpstr>Calibri</vt:lpstr>
      <vt:lpstr>Century Gothic</vt:lpstr>
      <vt:lpstr>Wingdings 3</vt:lpstr>
      <vt:lpstr>Сектор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Абсолютна успішність знань здобувачів за спеціальностями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user1</dc:creator>
  <cp:lastModifiedBy>lenusya190386@gmail.com</cp:lastModifiedBy>
  <cp:revision>328</cp:revision>
  <cp:lastPrinted>2015-12-16T09:07:21Z</cp:lastPrinted>
  <dcterms:created xsi:type="dcterms:W3CDTF">2015-12-16T06:35:55Z</dcterms:created>
  <dcterms:modified xsi:type="dcterms:W3CDTF">2025-01-24T12:21:29Z</dcterms:modified>
</cp:coreProperties>
</file>