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Noto Serif Display Bold" panose="020B0604020202020204"/>
      <p:regular r:id="rId39"/>
    </p:embeddedFont>
    <p:embeddedFont>
      <p:font typeface="Noto Serif Display" panose="020B0604020202020204"/>
      <p:regular r:id="rId40"/>
    </p:embeddedFont>
    <p:embeddedFont>
      <p:font typeface="PT Serif Bold" panose="020B0604020202020204" charset="-52"/>
      <p:regular r:id="rId41"/>
    </p:embeddedFont>
    <p:embeddedFont>
      <p:font typeface="Times New Roman Bold" panose="02020803070505020304" pitchFamily="18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8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1472" y="0"/>
            <a:ext cx="6675144" cy="6675144"/>
          </a:xfrm>
          <a:custGeom>
            <a:avLst/>
            <a:gdLst/>
            <a:ahLst/>
            <a:cxnLst/>
            <a:rect l="l" t="t" r="r" b="b"/>
            <a:pathLst>
              <a:path w="6675144" h="6675144">
                <a:moveTo>
                  <a:pt x="0" y="0"/>
                </a:moveTo>
                <a:lnTo>
                  <a:pt x="6675144" y="0"/>
                </a:lnTo>
                <a:lnTo>
                  <a:pt x="6675144" y="6675144"/>
                </a:lnTo>
                <a:lnTo>
                  <a:pt x="0" y="667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25451" y="252963"/>
            <a:ext cx="2293907" cy="2257439"/>
          </a:xfrm>
          <a:custGeom>
            <a:avLst/>
            <a:gdLst/>
            <a:ahLst/>
            <a:cxnLst/>
            <a:rect l="l" t="t" r="r" b="b"/>
            <a:pathLst>
              <a:path w="2293907" h="2257439">
                <a:moveTo>
                  <a:pt x="0" y="0"/>
                </a:moveTo>
                <a:lnTo>
                  <a:pt x="2293907" y="0"/>
                </a:lnTo>
                <a:lnTo>
                  <a:pt x="2293907" y="2257439"/>
                </a:lnTo>
                <a:lnTo>
                  <a:pt x="0" y="225743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620" b="-62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050" y="2806065"/>
            <a:ext cx="15444192" cy="451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СТРАТЕГІЯ РОЗВИТКУ</a:t>
            </a:r>
          </a:p>
          <a:p>
            <a:pPr algn="ctr">
              <a:lnSpc>
                <a:spcPts val="5880"/>
              </a:lnSpc>
            </a:pP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Факультету</a:t>
            </a: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00" b="1" dirty="0" err="1" smtClean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фізично</a:t>
            </a:r>
            <a:r>
              <a:rPr lang="uk-UA" sz="4200" b="1" dirty="0" smtClean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ї культури</a:t>
            </a:r>
            <a:r>
              <a:rPr lang="en-US" sz="4200" b="1" dirty="0" smtClean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спорту</a:t>
            </a: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та психології</a:t>
            </a:r>
          </a:p>
          <a:p>
            <a:pPr algn="ctr">
              <a:lnSpc>
                <a:spcPts val="5880"/>
              </a:lnSpc>
            </a:pP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Мелітопольського</a:t>
            </a: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державного</a:t>
            </a: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педагогічного</a:t>
            </a: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algn="ctr">
              <a:lnSpc>
                <a:spcPts val="5880"/>
              </a:lnSpc>
            </a:pP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університету</a:t>
            </a: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імені </a:t>
            </a: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Богдана</a:t>
            </a: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00" b="1" dirty="0" err="1" smtClean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Хмельницького</a:t>
            </a:r>
            <a:r>
              <a:rPr lang="uk-UA" sz="4200" b="1" dirty="0" smtClean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4200" b="1" dirty="0" err="1" smtClean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</a:t>
            </a:r>
            <a:r>
              <a:rPr lang="en-US" sz="4200" b="1" dirty="0" smtClean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endParaRPr lang="en-US" sz="4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2025-2029 </a:t>
            </a:r>
            <a:r>
              <a:rPr lang="en-US" sz="42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роки</a:t>
            </a:r>
            <a:endParaRPr lang="en-US" sz="4200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5880"/>
              </a:lnSpc>
            </a:pPr>
            <a:endParaRPr dirty="0"/>
          </a:p>
        </p:txBody>
      </p:sp>
      <p:sp>
        <p:nvSpPr>
          <p:cNvPr id="6" name="Freeform 6"/>
          <p:cNvSpPr/>
          <p:nvPr/>
        </p:nvSpPr>
        <p:spPr>
          <a:xfrm>
            <a:off x="346507" y="7711130"/>
            <a:ext cx="2739593" cy="2379120"/>
          </a:xfrm>
          <a:custGeom>
            <a:avLst/>
            <a:gdLst/>
            <a:ahLst/>
            <a:cxnLst/>
            <a:rect l="l" t="t" r="r" b="b"/>
            <a:pathLst>
              <a:path w="2739593" h="2379120">
                <a:moveTo>
                  <a:pt x="0" y="0"/>
                </a:moveTo>
                <a:lnTo>
                  <a:pt x="2739593" y="0"/>
                </a:lnTo>
                <a:lnTo>
                  <a:pt x="2739593" y="2379121"/>
                </a:lnTo>
                <a:lnTo>
                  <a:pt x="0" y="237912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77838"/>
            <a:ext cx="13414924" cy="93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 u="sng" dirty="0" err="1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Ключові</a:t>
            </a:r>
            <a:r>
              <a:rPr lang="en-US" sz="3500" b="1" u="sng" dirty="0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 </a:t>
            </a:r>
            <a:r>
              <a:rPr lang="en-US" sz="3500" b="1" u="sng" dirty="0" err="1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цінності</a:t>
            </a:r>
            <a:r>
              <a:rPr lang="en-US" sz="3500" b="1" u="sng" dirty="0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 </a:t>
            </a:r>
            <a:r>
              <a:rPr lang="en-US" sz="3500" b="1" u="sng" dirty="0" err="1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та</a:t>
            </a:r>
            <a:r>
              <a:rPr lang="en-US" sz="3500" b="1" u="sng" dirty="0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 </a:t>
            </a:r>
            <a:r>
              <a:rPr lang="en-US" sz="3500" b="1" u="sng" dirty="0" err="1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принципи</a:t>
            </a:r>
            <a:r>
              <a:rPr lang="en-US" sz="3500" b="1" u="sng" dirty="0">
                <a:solidFill>
                  <a:srgbClr val="000000"/>
                </a:solidFill>
                <a:latin typeface="Times New Roman" pitchFamily="18" charset="0"/>
                <a:ea typeface="Noto Serif Display Bold"/>
                <a:cs typeface="Times New Roman" pitchFamily="18" charset="0"/>
                <a:sym typeface="Noto Serif Display Bold"/>
              </a:rPr>
              <a:t>: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демократичність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верховенство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права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людиноцентрованість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гуманізм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патріотизм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прогресивність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безбар’єрність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академічна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свобода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академічна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автономія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академічна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доброчесність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студентоцентрованість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інноваційність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толерантність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;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· </a:t>
            </a:r>
            <a:r>
              <a:rPr lang="en-US" sz="35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згуртованість</a:t>
            </a:r>
            <a:r>
              <a:rPr lang="en-US" sz="35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0956535" y="6362037"/>
            <a:ext cx="7162823" cy="3596272"/>
          </a:xfrm>
          <a:custGeom>
            <a:avLst/>
            <a:gdLst/>
            <a:ahLst/>
            <a:cxnLst/>
            <a:rect l="l" t="t" r="r" b="b"/>
            <a:pathLst>
              <a:path w="7162823" h="3596272">
                <a:moveTo>
                  <a:pt x="0" y="0"/>
                </a:moveTo>
                <a:lnTo>
                  <a:pt x="7162823" y="0"/>
                </a:lnTo>
                <a:lnTo>
                  <a:pt x="7162823" y="3596272"/>
                </a:lnTo>
                <a:lnTo>
                  <a:pt x="0" y="35962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11</a:t>
            </a:r>
          </a:p>
        </p:txBody>
      </p:sp>
      <p:sp>
        <p:nvSpPr>
          <p:cNvPr id="3" name="Freeform 3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37527"/>
            <a:ext cx="138875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Функціональний напрям «Освіта і наука»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6680" y="1788164"/>
            <a:ext cx="1284059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1. Забезпечення якісних освітніх послуг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6680" y="2834617"/>
            <a:ext cx="1606495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удосконалити внутрішню систему забезпечення якості вищої освіти.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729680"/>
            <a:ext cx="16811035" cy="572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Заходи реалізації</a:t>
            </a: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Систематично інформувати учасників освітнього процесу про можливості здобуття формальної, неформальної, інформальної, дуальної освіти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Реалізовувати принципи студентоцентрованого навчання в організації освітнього процесу.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Впроваджувати міждисциплінарні програми та програми дуальної освіти.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Залучати українських і іноземних викладачів, професіоналів-практиків до проведення тематичних лекцій, курсів, майстер-класів.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Проводити комплекс систематичних інформаційних заходів з питань академічної доброчесності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Використовувати інноваційні та інтерактивні методи і форми навчання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Здійснювати прозоре і об’єктивне оцінювання досягнення програмних результатів навчання здобувачами.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Систематично враховувати результати внутрішнього і зовнішнього моніторингу освітніх програм та освітньої діяльності за ними.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12</a:t>
            </a:r>
          </a:p>
        </p:txBody>
      </p:sp>
      <p:sp>
        <p:nvSpPr>
          <p:cNvPr id="3" name="Freeform 3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194157" y="409575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2. Задоволення актуальних потреб ринку праці у кваліфікованих фахівцях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898848"/>
            <a:ext cx="1487079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реалізація освітніх програм із залученням стейкголдерів і міжнародних партнерів.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8671" y="3684402"/>
            <a:ext cx="17090658" cy="431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Умови та заходи реалізації: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Систематично оновлювати освітні програми з урахуванням розвитку науки, галузі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Реалізовувати освітні програми із залученням стейкголдерів і міжнародних партнерів.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Розвивати партнерську взаємодію із роботодавцями, громадськими організаціями, центрами з різними векторами діяльності.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Розвивати особистісні якості та професійні компетенції студентів через участь у навчальній і виробничій практиці, стажуваннях, науково-дослідних проєктах та інших активностях поза освітньою програмою, пропагування залучення до неформальної освіти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98463" y="6010989"/>
            <a:ext cx="5896881" cy="3906156"/>
          </a:xfrm>
          <a:custGeom>
            <a:avLst/>
            <a:gdLst/>
            <a:ahLst/>
            <a:cxnLst/>
            <a:rect l="l" t="t" r="r" b="b"/>
            <a:pathLst>
              <a:path w="5896881" h="3906156">
                <a:moveTo>
                  <a:pt x="0" y="0"/>
                </a:moveTo>
                <a:lnTo>
                  <a:pt x="5896882" y="0"/>
                </a:lnTo>
                <a:lnTo>
                  <a:pt x="5896882" y="3906156"/>
                </a:lnTo>
                <a:lnTo>
                  <a:pt x="0" y="390615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51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76275"/>
            <a:ext cx="1431458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3. Удосконалення системи дистанційної освіти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4856" y="1930029"/>
            <a:ext cx="1637198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ефективне використання цифрових (дистанційних) технологій в освітньому процесі.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68642" y="3740763"/>
            <a:ext cx="1828800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Умови та заходи реалізації: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Проводити заходи з популярізації нових цифрових технологій в освітньому процесі з урахуванням здоров’язбережувального середовища.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14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9245" y="447675"/>
            <a:ext cx="1215583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4. Поєднання навчання і досліджень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834" y="1277234"/>
            <a:ext cx="13698141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забезпечити поєднання навчання і досліджень під час реалізації освітньої діяльності.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834" y="2884302"/>
            <a:ext cx="17658755" cy="591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Імплементувати дослідницький компонент та методи, засновані на дослідженнях відповідно до специфіки освітніх програм і спрямовані на підвищення їхньої якості.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Використовувати індивідуальні і колективні наукові досягнення науково-педагогічних і педагогічних працівників та здобувачів вищої освіти в освітньому процесі.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Використання науково-педагогічними і педагогічними працівниками власних наукових досягнень і сучасних практик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Оновлювати зміст освіти, спрямований на задоволення зростаючих потреб у розвитку інноваційного та критичного мислення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Створювати умови для розвитку студентської ініціативи, студентських наукових гуртків, організації конференцій, семінарів та інших заходів.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15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4555" y="409575"/>
            <a:ext cx="1351954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5. Міждисциплінарність освітніх програм,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свобода вибору та формування індивідуальної освітньої траєкторії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0792" y="2425329"/>
            <a:ext cx="1752641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створити міждисциплінарні освітні програми з активним залученням усіх учасників освітнього процесу; розширити можливості формування здобувачами індивідуальної освітньої траєкторії.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0792" y="4713102"/>
            <a:ext cx="17526416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Розробити і впровадити міждисциплінарні освітні програми, спрямованих на підготовку фахівців відповідно до пріоритетів розвитку суспільства.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Забезпечити формування індивідуальної освітньої траєкторії здобувачів, в тому числі шляхом пропонування широкого переліку вибіркових освітніх компонентів зі спеціальностей факультету, а також шляхом реалізації академічної мобільності з університетами-партнерами.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16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99848"/>
            <a:ext cx="16095653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6. Орієнтація наукової та інноваційної діяльності Університету на потреби громади й бізнесу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97053"/>
            <a:ext cx="1623060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співпрацювати з громадою та бізнесом на основі розвитку науки, інновацій, ефективного впровадження нових суспільно корисних знань і технологій.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5379" y="5086350"/>
            <a:ext cx="17533444" cy="264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Заходи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реалізації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1.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Приймати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участь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у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науково-освітніх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наукових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інноваційних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проєктах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стартапах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із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залученням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учасників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освітнього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процесу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стейкголдерів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спрямованих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вирішення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реальних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конкретних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проблем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що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виникають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в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умовах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воєнного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стану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повоєнного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відновлення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України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Проводити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заходи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щодо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формування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національної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ідентичності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учасників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освітнього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процесу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17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603250"/>
            <a:ext cx="1665779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7. Розвиток науково-дослідного, науково-технічного та інноваційного потенціалу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012409"/>
            <a:ext cx="1665779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Завдання: створювати умови для сталого розвитку наукового потенціалу Університету.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8910" y="3682257"/>
            <a:ext cx="17810181" cy="538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Зміцнювати матеріально-технічне забезпечення діяльності навчально-наукових лабораторій.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Посилити публікаційну активність науково-педагогічних і педагогічних працівників у фахових наукових виданнях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Залучити науково-педагогічних і педагогічних працівників, здобувачів усіх рівнів та молодих учених до індивідуального / колективного виконання наукових робіт за проєктами міжнародної співпраці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Мотивувати і стимулювати науково-педагогічних, педагогічних працівників до розробки і впровадження інноваційних проєктів у галузі фізичної культури, спорту та психології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18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43634"/>
            <a:ext cx="10793998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Функціональний напрям «Кадри»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925" y="1277234"/>
            <a:ext cx="15867162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1. Кадрове забезпечення діяльності в умовах воєнного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стану та повоєнної розбудови України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901579"/>
            <a:ext cx="17979022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забезпечити комплектацію штату науково-педагогічних працівників відповідно до Ліцензійних вимог провадження освітньої діяльності.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8978" y="4199787"/>
            <a:ext cx="17444989" cy="484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Здійснювати моніторинг відповідності академічної та професійної кваліфікації науково-педагогічних і педагогічних працівників змісту освітніх компонентів, які вони викладають.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Формування викладацького колективу з досвідом роботи у сфері фізичної культури і спорту, психології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Забезпечення реалізації політики академічної доброчесності. 4. Здійснювати моніторинг відповідності науково-педагогічних працівників Ліцензійним умовам провадження освітньої діяльності.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Розвиток корпоративної культури.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19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99848"/>
            <a:ext cx="16693689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2. Підготовка високопрофесійного та конкурентоздатного кадрового резерву молодих учених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098304"/>
            <a:ext cx="16693689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розробити й запровадити систему залучення до складу науково-педагогічних працівників талановитої молоді; сприяти її професійному зростанню тощо.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0247" y="4327154"/>
            <a:ext cx="17360469" cy="271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Створити науковий кадровий резерв з випускників.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Надавати підтримку молодим дослідникам щодо участі в конкурсах держбюджетних науково-дослідних робіт і прикладних розробках.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Приймати участь в діяльності Ради молодих учених Університету.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335213"/>
            <a:ext cx="18288000" cy="554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Факультет фізичної культури, спорту та психології (далі – Факультет ФКСП) відіграє важливу роль у формуванні кваліфікованих фахівців у галузі А «Освіта» та С «Соціальні науки», журналістика та інформація». Розвиток сучасного суспільства неможливий без постійного вдосконалення освітнього процесу та відповідності його вимогам і потребам. У цьому контексті розробка Стратегії розвитку Факультету ФКСП є невід’ємною частиною його діяльності, спрямованою на підвищення якості навчання, розвиток наукових досліджень та підготовку конкурентоспроможних фахівців.</a:t>
            </a:r>
          </a:p>
          <a:p>
            <a:pPr algn="ctr">
              <a:lnSpc>
                <a:spcPts val="4900"/>
              </a:lnSpc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346507" y="7711130"/>
            <a:ext cx="2739593" cy="2379120"/>
          </a:xfrm>
          <a:custGeom>
            <a:avLst/>
            <a:gdLst/>
            <a:ahLst/>
            <a:cxnLst/>
            <a:rect l="l" t="t" r="r" b="b"/>
            <a:pathLst>
              <a:path w="2739593" h="2379120">
                <a:moveTo>
                  <a:pt x="0" y="0"/>
                </a:moveTo>
                <a:lnTo>
                  <a:pt x="2739593" y="0"/>
                </a:lnTo>
                <a:lnTo>
                  <a:pt x="2739593" y="2379121"/>
                </a:lnTo>
                <a:lnTo>
                  <a:pt x="0" y="23791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25451" y="144448"/>
            <a:ext cx="2293907" cy="2257439"/>
          </a:xfrm>
          <a:custGeom>
            <a:avLst/>
            <a:gdLst/>
            <a:ahLst/>
            <a:cxnLst/>
            <a:rect l="l" t="t" r="r" b="b"/>
            <a:pathLst>
              <a:path w="2293907" h="2257439">
                <a:moveTo>
                  <a:pt x="0" y="0"/>
                </a:moveTo>
                <a:lnTo>
                  <a:pt x="2293907" y="0"/>
                </a:lnTo>
                <a:lnTo>
                  <a:pt x="2293907" y="2257440"/>
                </a:lnTo>
                <a:lnTo>
                  <a:pt x="0" y="22574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620" b="-620"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20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71741"/>
            <a:ext cx="1646104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3. Безперервна освіта науково-педагогічних працівників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277234"/>
            <a:ext cx="16691489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забезпечити професійний розвиток науково-педагогічних працівників з урахуванням сучасних тенденцій розвитку освіти і науки, потреб ринку праці та суспільних викликів.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8600" y="3695700"/>
            <a:ext cx="17830800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Забезпечити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стимулювання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безперервного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професійно-особистісного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зростання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науково-педагогічних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працівників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шляхом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формальної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інформальної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неформальної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Заохочувати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науково-педагогічних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працівників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кваліфікації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стажування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зокрема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напрямами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пов’язаними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інформаційно-комунікативними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технологіями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іншомовною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компетенцією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Створити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профайли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науково-педагогічних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працівників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Мотивувати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стимулювати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вивчення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іноземної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науково-педагогічними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працівниками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співробітниками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21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577850"/>
            <a:ext cx="1660158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4. Розвиток HR (human resources) –компетентності керівників структурних підрозділів і командної взаємодії в структурних підрозділах Університету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7819" y="2425329"/>
            <a:ext cx="1418437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підвищити рівень управлінської компетентності керівних працівників Університету.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340225"/>
            <a:ext cx="16601580" cy="378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Приймати участь у процедурах оцінювання управлінської діяльності керівних працівників факультету.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Оприлюднити профілі керівних працівників факультету на офіційному веб-сайті факультету.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Приймати участь у програмах міжнародних обмінів та стажування керівних працівників.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8354" y="1930029"/>
            <a:ext cx="15814583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розширити спектр міжнародної співпраці та підписання договорів про міжнародну взаємодію.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71775"/>
            <a:ext cx="12526063" cy="751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Продовжити укладати договори та розширити географію міжнародної співпраці з іноземними освітньо-науковими установами, організаціями.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Проводити спільні наукові дослідження, конференції, семінари, тренінги з метою зміцнення зв’язків з міжнародними освітньо-науковими партнерами та висвітлювати результати спільних досліджень у міжнародних виданнях.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Систематично подавати і реалізовувати міжнародні грантові заявки, продовжити роботу з пошуку можливостей отримання грантів.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Залучити науково-педагогічних і педагогічних працівників до міжнародної діяльності й підготовки англомовних публікацій за результатами міжнародних досліджень і проєктів.</a:t>
            </a:r>
          </a:p>
        </p:txBody>
      </p:sp>
      <p:sp>
        <p:nvSpPr>
          <p:cNvPr id="5" name="Freeform 5"/>
          <p:cNvSpPr/>
          <p:nvPr/>
        </p:nvSpPr>
        <p:spPr>
          <a:xfrm>
            <a:off x="13773610" y="4216629"/>
            <a:ext cx="4362211" cy="4362211"/>
          </a:xfrm>
          <a:custGeom>
            <a:avLst/>
            <a:gdLst/>
            <a:ahLst/>
            <a:cxnLst/>
            <a:rect l="l" t="t" r="r" b="b"/>
            <a:pathLst>
              <a:path w="4362211" h="4362211">
                <a:moveTo>
                  <a:pt x="0" y="0"/>
                </a:moveTo>
                <a:lnTo>
                  <a:pt x="4362210" y="0"/>
                </a:lnTo>
                <a:lnTo>
                  <a:pt x="4362210" y="4362211"/>
                </a:lnTo>
                <a:lnTo>
                  <a:pt x="0" y="436221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343634"/>
            <a:ext cx="1282460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Функціональний напрям «Інтернаціоналізація»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1277234"/>
            <a:ext cx="1432491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1. Міжнародна та проєктна діяльність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23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399848"/>
            <a:ext cx="1637672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2. Академічна мобільність науково-педагогічних працівників та здобувачів вищої освіти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9882" y="1748985"/>
            <a:ext cx="1605684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активізувати академічну мобільність учасників освітнього процесу.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4350" y="2428875"/>
            <a:ext cx="17259300" cy="271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Залучити науково-педагогічних і педагогічних працівників до академічної мобільності для з метою підвищення кваліфікації.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Залучити здобувачів вищої освіти до академічної мобільності з метою підвищення конкурентоспроможності на міжнародному ринку праці.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4651" y="5238750"/>
            <a:ext cx="1396290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3. Імідж Університету на міжнародному рівні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5915025"/>
            <a:ext cx="1649551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популяризувати результати міжнародної діяльності та дисемінацію результатів наукових проєктів і грантів.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7124700"/>
            <a:ext cx="17773650" cy="324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Презентувати результати наукових проєктів, грантів НПП та здобувачів на міжнародних освітньо-наукових заходах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Забезпечити відкритість та інтегрованість факультету в міжнародний освітньо-науковий простір шляхом популяризації здобутків у міжнародних професійних колах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Систематично інформувати здобувачів вищої освіти та науково-педагогічних і педагогічних працівників про можливості участі в міжнародних проєктах.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29342" y="5143500"/>
            <a:ext cx="5029317" cy="5029317"/>
          </a:xfrm>
          <a:custGeom>
            <a:avLst/>
            <a:gdLst/>
            <a:ahLst/>
            <a:cxnLst/>
            <a:rect l="l" t="t" r="r" b="b"/>
            <a:pathLst>
              <a:path w="5029317" h="5029317">
                <a:moveTo>
                  <a:pt x="0" y="0"/>
                </a:moveTo>
                <a:lnTo>
                  <a:pt x="5029316" y="0"/>
                </a:lnTo>
                <a:lnTo>
                  <a:pt x="5029316" y="5029317"/>
                </a:lnTo>
                <a:lnTo>
                  <a:pt x="0" y="502931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71741"/>
            <a:ext cx="12807134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Функціональний напрям «Цифрова трансформація»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277234"/>
            <a:ext cx="1563542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1. Цифровізація освітнього процесу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оновити та підтримувати якісне цифрове освітнє середовище.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4800" y="2873004"/>
            <a:ext cx="17983200" cy="2181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Приймати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участь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електронної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навчально-методичних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матеріалів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освітнього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використанням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дистанційних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змішаних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Облаштувати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аудиторії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занять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змішаному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форматі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22379" y="4911354"/>
            <a:ext cx="4517838" cy="4497758"/>
          </a:xfrm>
          <a:custGeom>
            <a:avLst/>
            <a:gdLst/>
            <a:ahLst/>
            <a:cxnLst/>
            <a:rect l="l" t="t" r="r" b="b"/>
            <a:pathLst>
              <a:path w="4517838" h="4497758">
                <a:moveTo>
                  <a:pt x="0" y="0"/>
                </a:moveTo>
                <a:lnTo>
                  <a:pt x="4517838" y="0"/>
                </a:lnTo>
                <a:lnTo>
                  <a:pt x="4517838" y="4497758"/>
                </a:lnTo>
                <a:lnTo>
                  <a:pt x="0" y="449775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399848"/>
            <a:ext cx="1469030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Функціональний напрям «Ефективна комунікація та якісна взаємодія»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277234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1. Ефективна внутрішня комунікація учасників освітнього процесу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2774" y="2844429"/>
            <a:ext cx="1623060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створити розгалужену систему внутрішніх комунікацій, формувати в учасників освітнього процесу свідому позицію носіїв репутації та бренду Університету.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4800" y="4787529"/>
            <a:ext cx="1258665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Забезпечити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якісну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внутрішню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комунікацію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всіма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учасниками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освітнього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допомогою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офіційних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альтернативних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інструментів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впровадженню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щодо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брендингу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маркетингу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спеціальностей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ринку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освітніх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наукових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послуг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Використовувати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соціальні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інші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можливості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Інтернет-простору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рекламно-інформаційних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8600" y="3405003"/>
            <a:ext cx="17778330" cy="547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Заходи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реалізації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1.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Забезпечити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зовнішню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комунікацію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через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офіційний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веб-сайт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факультету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сторінки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кафедр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соціальні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мережі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2.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Оптимізувати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профорієнтаційну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роботу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з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урахуванням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викликів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сьогодення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через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комплексну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професійну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орієнтацію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рекламно-інформаційну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агітаційну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діяльність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тощо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Проводити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відбір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талановитих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мотивованих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абітурієнтів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які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виявляють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інтерес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фізичної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культури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спорту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психології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Організувати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інноваційні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профорієнтаційні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заходи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дні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факультету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екскурсії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майстер-класи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гостьові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лекції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інші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події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що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дозволяють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абітурієнтам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стейкхолдерам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краще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ознайомитися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з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факультетом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його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ініціативами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діяльністю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освітніми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програмами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4.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Здійснювати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систематичне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онлайн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оффлайн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інформування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потенційних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абітурієнтів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особливості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переваги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навчання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факультеті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акцентуючи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увагу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можливостях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кар’єрного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особистісного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зростання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різноманітті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програм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5.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Підтримувати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студентські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ініціативи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організації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які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сприяють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взаємодії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між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студентами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різних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курсів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їх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професійному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особистісному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і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громадянському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розвитку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6.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Сприяти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працевлаштуванню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випускників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факультету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та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здійснювати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систематичний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моніторинг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їх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кар’єрного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зростання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залучати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випускників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факультету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у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якості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стейкхолдерів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7.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Взаємодія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з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Асоціацією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випускників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Університету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 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8.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Співпраця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з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Наглядовою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радою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Університету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345984" y="8021833"/>
            <a:ext cx="4660946" cy="2113788"/>
          </a:xfrm>
          <a:custGeom>
            <a:avLst/>
            <a:gdLst/>
            <a:ahLst/>
            <a:cxnLst/>
            <a:rect l="l" t="t" r="r" b="b"/>
            <a:pathLst>
              <a:path w="4660946" h="2113788">
                <a:moveTo>
                  <a:pt x="0" y="0"/>
                </a:moveTo>
                <a:lnTo>
                  <a:pt x="4660946" y="0"/>
                </a:lnTo>
                <a:lnTo>
                  <a:pt x="4660946" y="2113788"/>
                </a:lnTo>
                <a:lnTo>
                  <a:pt x="0" y="21137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7918" y="409575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2. Якісна зовнішня комунікація зі вступниками, випускниками та стейкголдерами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918" y="1663329"/>
            <a:ext cx="1623060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організувати зв’язок з цільовими аудиторіями з метою формування пулу потенційних вступників; забезпечити систему зв’язку з випускниками та стейкголдерами.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87530" y="4434032"/>
            <a:ext cx="4460585" cy="4460585"/>
          </a:xfrm>
          <a:custGeom>
            <a:avLst/>
            <a:gdLst/>
            <a:ahLst/>
            <a:cxnLst/>
            <a:rect l="l" t="t" r="r" b="b"/>
            <a:pathLst>
              <a:path w="4460585" h="4460585">
                <a:moveTo>
                  <a:pt x="0" y="0"/>
                </a:moveTo>
                <a:lnTo>
                  <a:pt x="4460586" y="0"/>
                </a:lnTo>
                <a:lnTo>
                  <a:pt x="4460586" y="4460586"/>
                </a:lnTo>
                <a:lnTo>
                  <a:pt x="0" y="446058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9188" y="447675"/>
            <a:ext cx="15508635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3. Третя місія Університету – комунікація з громадою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51794" y="1277234"/>
            <a:ext cx="16230600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забезпечити ефективне партнерство Університету з громадою з метою продукування громадянськості, національної ідентичності, популяризації європейської інтеграції з урахуванням полікультурного різноманіття регіону.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4044" y="3644900"/>
            <a:ext cx="12104458" cy="591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Залучати науково-педагогічних і педагогічних працівників та здобувачів освіти до вирішення соціальних і культурних питань сьогодення та повоєнного розвитку Запорізького регіону й міста Мелітополя.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Залучати здобувачів вищої освіти до реалізації третьої місії Університету як частини їхньої професійної освіти в межах освітніх програм і через неформальну освіту.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Організувати роботу Центру психологічної резильєнтності та добробуту для підтримки вразливих категорій населення, учасників освітнього процесу.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28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409575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Функціональний напрям «Молодіжна політика та розвиток студентського самоврядування»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0346" y="1663329"/>
            <a:ext cx="16230600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1. Актуалізація національної самоідентифікації студентства, формування у молоді національної світоглядної позиції, громадянськості, патріотизму, толерантності та поваги до мультикультурності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1704" y="3454029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створити умови для формування, розвитку та самореалізації гармонійної особистості з чіткою громадянською та патріотичною позицією.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0346" y="4730379"/>
            <a:ext cx="17564254" cy="432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7"/>
              </a:lnSpc>
              <a:spcBef>
                <a:spcPct val="0"/>
              </a:spcBef>
            </a:pPr>
            <a:r>
              <a:rPr lang="en-US" sz="271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just">
              <a:lnSpc>
                <a:spcPts val="3797"/>
              </a:lnSpc>
              <a:spcBef>
                <a:spcPct val="0"/>
              </a:spcBef>
            </a:pPr>
            <a:r>
              <a:rPr lang="en-US" sz="271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Забезпечити взаємодію з освітніми установами, органами управління освітою, громадськими організаціями, місцевою громадою з метою розвитку й соціалізації студентської молоді. </a:t>
            </a:r>
          </a:p>
          <a:p>
            <a:pPr algn="just">
              <a:lnSpc>
                <a:spcPts val="3797"/>
              </a:lnSpc>
              <a:spcBef>
                <a:spcPct val="0"/>
              </a:spcBef>
            </a:pPr>
            <a:r>
              <a:rPr lang="en-US" sz="271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Залучати здобувачів вищої освіти до участі у волонтерських проєктах, соціальних, інтелектуальних та творчих ініціативах, спрямованих на збереження й підтримку єдності українського суспільства. </a:t>
            </a:r>
          </a:p>
          <a:p>
            <a:pPr algn="just">
              <a:lnSpc>
                <a:spcPts val="3797"/>
              </a:lnSpc>
              <a:spcBef>
                <a:spcPct val="0"/>
              </a:spcBef>
            </a:pPr>
            <a:r>
              <a:rPr lang="en-US" sz="271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Залучати учасників бойових дій і ветеранів війни в Україні, діячів культури, мистецтв, науки, спорту, лідерів та активістів громадських організацій до патріотичного виховання студентської молоді.</a:t>
            </a:r>
          </a:p>
          <a:p>
            <a:pPr algn="just">
              <a:lnSpc>
                <a:spcPts val="3797"/>
              </a:lnSpc>
              <a:spcBef>
                <a:spcPct val="0"/>
              </a:spcBef>
            </a:pPr>
            <a:r>
              <a:rPr lang="en-US" sz="2712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Розвивати критичне мислення здобувачів вищої освіти з метою формування національної світоглядної позиції, громадянськості, патріотизму, толерантності та поваги до мультикультурності.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13504" y="3110232"/>
            <a:ext cx="5809722" cy="5809722"/>
          </a:xfrm>
          <a:custGeom>
            <a:avLst/>
            <a:gdLst/>
            <a:ahLst/>
            <a:cxnLst/>
            <a:rect l="l" t="t" r="r" b="b"/>
            <a:pathLst>
              <a:path w="5809722" h="5809722">
                <a:moveTo>
                  <a:pt x="0" y="0"/>
                </a:moveTo>
                <a:lnTo>
                  <a:pt x="5809721" y="0"/>
                </a:lnTo>
                <a:lnTo>
                  <a:pt x="5809721" y="5809721"/>
                </a:lnTo>
                <a:lnTo>
                  <a:pt x="0" y="580972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29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409575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2. Удосконалення діяльності студентського самоврядування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1704" y="1657460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створити умови для виховання ініціативності й лідерських якостей молоді.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600" y="3190875"/>
            <a:ext cx="11145076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реалізації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sz="3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Створити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умови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ефективного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розвитку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студентського</a:t>
            </a:r>
            <a:endParaRPr lang="en-US"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самоврядування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молодіжного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лідерства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студентського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самоврядування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підтримувати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студентські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ініціативи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Залучати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здобувачів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зокрема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студентських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гарантів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вирішення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завдань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пов’язаних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забезпеченням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якості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вищої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38304" y="252963"/>
            <a:ext cx="1581054" cy="1555919"/>
          </a:xfrm>
          <a:custGeom>
            <a:avLst/>
            <a:gdLst/>
            <a:ahLst/>
            <a:cxnLst/>
            <a:rect l="l" t="t" r="r" b="b"/>
            <a:pathLst>
              <a:path w="1581054" h="1555919">
                <a:moveTo>
                  <a:pt x="0" y="0"/>
                </a:moveTo>
                <a:lnTo>
                  <a:pt x="1581054" y="0"/>
                </a:lnTo>
                <a:lnTo>
                  <a:pt x="1581054" y="1555919"/>
                </a:lnTo>
                <a:lnTo>
                  <a:pt x="0" y="155591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5002" y="3239865"/>
            <a:ext cx="5366953" cy="5366953"/>
          </a:xfrm>
          <a:custGeom>
            <a:avLst/>
            <a:gdLst/>
            <a:ahLst/>
            <a:cxnLst/>
            <a:rect l="l" t="t" r="r" b="b"/>
            <a:pathLst>
              <a:path w="5366953" h="5366953">
                <a:moveTo>
                  <a:pt x="0" y="0"/>
                </a:moveTo>
                <a:lnTo>
                  <a:pt x="5366953" y="0"/>
                </a:lnTo>
                <a:lnTo>
                  <a:pt x="5366953" y="5366953"/>
                </a:lnTo>
                <a:lnTo>
                  <a:pt x="0" y="536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172492" y="2237338"/>
            <a:ext cx="11946866" cy="758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розробку та впровадження сучасних освітніх програм, методик та технологій;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підтримку та стимулювання наукових досліджень серед здобувачів вищої освіти, науково-педагогічних і педагогічних працівників, активну участь у наукових конференціях та проєктах, публікації у наукових виданнях;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розвиток партнерства із закордонними університетами та науковими установами, організація академічної мобільності здобувачів вищої освіти та викладачів, спільні наукові проєкти;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співпрацю з підприємствами та організаціями державної і недержавної форми власності, в тому числі закладами освіти різних рівнів;</a:t>
            </a:r>
          </a:p>
          <a:p>
            <a:pPr algn="l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  системну роботу над удосконаленням матеріально-технічної бази Факультету ФКСП, забезпечення учасників освітнього процесу сучасними навчальними та науковими засобами, створення безпечних і сприятливих умов для освіти та досліджень.</a:t>
            </a:r>
          </a:p>
          <a:p>
            <a:pPr algn="l">
              <a:lnSpc>
                <a:spcPts val="399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68642" y="205338"/>
            <a:ext cx="16369662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 Пріоритетними напрямками роботи Факультету ФКСП є інноваційно-освітня діяльність і підготовка конкурентоспроможних фахівців; інноваційно-наукова діяльність; цифровізація освітньої діяльності; розвиток студентського самоврядування; розвиток кадрового потенціалу; формування національної самосвідомості учасників освітнього процесу, що передбачають:</a:t>
            </a:r>
          </a:p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41611" y="4477278"/>
            <a:ext cx="5809722" cy="5809722"/>
          </a:xfrm>
          <a:custGeom>
            <a:avLst/>
            <a:gdLst/>
            <a:ahLst/>
            <a:cxnLst/>
            <a:rect l="l" t="t" r="r" b="b"/>
            <a:pathLst>
              <a:path w="5809722" h="5809722">
                <a:moveTo>
                  <a:pt x="0" y="0"/>
                </a:moveTo>
                <a:lnTo>
                  <a:pt x="5809721" y="0"/>
                </a:lnTo>
                <a:lnTo>
                  <a:pt x="5809721" y="5809722"/>
                </a:lnTo>
                <a:lnTo>
                  <a:pt x="0" y="58097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86634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Функціональний напрям «Фінансове та матеріально-технічне забезпечення діяльності. Соціальний захист учасників освітнього процесу»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7918" y="1741781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1. Забезпечення стабільного фінансового стану Університету в умовах невизначеності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918" y="2978490"/>
            <a:ext cx="1623060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забезпечити прозорість системи фінансового та ресурсного планування, диверсифікацію надходжень та обґрунтований розподіл коштів.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5926" y="4435815"/>
            <a:ext cx="11635685" cy="3912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1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</a:t>
            </a:r>
          </a:p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1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Надавати пропозицій щодо планування бюджету для оновлення матеріально-технічної бази з урахуванням фінансової ситуації та невідкладних потреб Факультету ФКСП.</a:t>
            </a:r>
          </a:p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1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Надавати платні освітні, комерційні наукові та інші послуги за запитом бенефіціарів.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31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2963" y="353309"/>
            <a:ext cx="1306009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Стратегічний пріоритет 2. Відновлення і розвиток матеріально-технічної бази Університету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1202" y="1636557"/>
            <a:ext cx="15533513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забезпечити сталість освітнього процесу, створити сприятливі та безпечні умови праці й навчання.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481874"/>
            <a:ext cx="11401783" cy="538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Заходи реалізації: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Приймати участь у регіональних та національних програмах підтримки розвитку закладів освіти, міжнародних грантових проєктах допомоги тощо.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Залучати вітчизняних та зарубіжних партнерів до придбання обладнання, в рамках грантових заявок з метою відновлення матеріально-технічного забезпечення освітнього процесу в умовах переміщення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Приймати участь у відновленні матеріально-технічної бази Університету після деокупації міста Мелітополя.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32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250825"/>
            <a:ext cx="16657794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Стратегічний пріоритет 3. Забезпечення реалізації гуманітарної місії Університету, підвищення соціальної відповідальності перед індивідуальними та колективними споживачами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123704"/>
            <a:ext cx="1665779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Завдання: забезпечити захист соціально-економічних прав та інтересів студентського і трудового колективів Університету.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313" y="3695700"/>
            <a:ext cx="17808887" cy="493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Заходи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реалізації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: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1.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Забезпечити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консультативну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психологічну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інформаційну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інші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види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підтримки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науково-педагогічних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і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педагогічних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працівників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співробітників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здобувачів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освіти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2.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Забезпечити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роботу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Центру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психологічної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резильєнтності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добробуту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3.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Розвивати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співпрацю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з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міжнародними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національними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центрами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гуманітарної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допомоги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волонтерства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4.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Підтримувати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безпечне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освітнє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середовище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для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життя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здоров’я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учасників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освітнього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процесу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5.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Проводити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заходи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щодо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підвищення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обiзнаностi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формування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навичок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домедичної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допомоги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з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урахуванням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безпекової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ситуації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iнструктажi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щодо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протоколiв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безпеки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організовувати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навчання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iз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цивiльного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захисту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учасників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освітнього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процесу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 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6.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Проводити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роз’яснювальну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роботу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з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метою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дотримання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норм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інформаційної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безпеки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захисту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персональних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даних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та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обiзнаностi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учасників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освітнього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процесу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щодо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особливостей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реалізації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громадянських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особистих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політичних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інших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прав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людини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в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умовах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воєнного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стану</a:t>
            </a:r>
            <a:r>
              <a:rPr lang="en-US" sz="2499" dirty="0">
                <a:solidFill>
                  <a:srgbClr val="000000"/>
                </a:solidFill>
                <a:latin typeface="Times New Roman" pitchFamily="18" charset="0"/>
                <a:ea typeface="Noto Serif Display"/>
                <a:cs typeface="Times New Roman" pitchFamily="18" charset="0"/>
                <a:sym typeface="Noto Serif Display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33</a:t>
            </a:r>
          </a:p>
        </p:txBody>
      </p:sp>
      <p:sp>
        <p:nvSpPr>
          <p:cNvPr id="3" name="Freeform 3"/>
          <p:cNvSpPr/>
          <p:nvPr/>
        </p:nvSpPr>
        <p:spPr>
          <a:xfrm>
            <a:off x="15954715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32045" y="343166"/>
            <a:ext cx="7938641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ПРОФОРІЄНТАЦІЙНА РОБОТА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0346" y="2427287"/>
            <a:ext cx="16372582" cy="698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Позиціонування Мелітопольського державного педагогічного університету імені Богдана Хмельницького , як одного із найбільш престижних місць навчання за обраною спеціальністю;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залучення школярів випускних класів до участі у наукових студентських конференціях та конкурсах наукових робіт;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налагодження системної роботи з інформування мешканців області через соціальні мережі та сайт факультету про діяльність ФКСП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започаткування проведення виїзних зустрічей з випускниками шкіл за місцем їх навчання;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налагодження співпраці з роботодавцями щодо запровадження на факультеті елементів дуальної освіти;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поширення інформації про факультет через державні адміністрації різного рівня та територіальні громади;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145" y="252963"/>
            <a:ext cx="18045855" cy="13511834"/>
          </a:xfrm>
          <a:custGeom>
            <a:avLst/>
            <a:gdLst/>
            <a:ahLst/>
            <a:cxnLst/>
            <a:rect l="l" t="t" r="r" b="b"/>
            <a:pathLst>
              <a:path w="18045855" h="13511834">
                <a:moveTo>
                  <a:pt x="0" y="0"/>
                </a:moveTo>
                <a:lnTo>
                  <a:pt x="18045855" y="0"/>
                </a:lnTo>
                <a:lnTo>
                  <a:pt x="18045855" y="13511834"/>
                </a:lnTo>
                <a:lnTo>
                  <a:pt x="0" y="13511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3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620" b="-62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1207" y="2080141"/>
            <a:ext cx="5446489" cy="6206825"/>
          </a:xfrm>
          <a:custGeom>
            <a:avLst/>
            <a:gdLst/>
            <a:ahLst/>
            <a:cxnLst/>
            <a:rect l="l" t="t" r="r" b="b"/>
            <a:pathLst>
              <a:path w="5446489" h="6206825">
                <a:moveTo>
                  <a:pt x="0" y="0"/>
                </a:moveTo>
                <a:lnTo>
                  <a:pt x="5446489" y="0"/>
                </a:lnTo>
                <a:lnTo>
                  <a:pt x="5446489" y="6206825"/>
                </a:lnTo>
                <a:lnTo>
                  <a:pt x="0" y="620682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54989"/>
            <a:ext cx="13076021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39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ФАКУЛЬТЕТ ФКСП ВКЛЮЧАЄ ТРИ КАФЕДРИ: </a:t>
            </a:r>
          </a:p>
        </p:txBody>
      </p:sp>
      <p:sp>
        <p:nvSpPr>
          <p:cNvPr id="6" name="Freeform 6"/>
          <p:cNvSpPr/>
          <p:nvPr/>
        </p:nvSpPr>
        <p:spPr>
          <a:xfrm>
            <a:off x="6449219" y="1778914"/>
            <a:ext cx="5631706" cy="6417899"/>
          </a:xfrm>
          <a:custGeom>
            <a:avLst/>
            <a:gdLst/>
            <a:ahLst/>
            <a:cxnLst/>
            <a:rect l="l" t="t" r="r" b="b"/>
            <a:pathLst>
              <a:path w="5631706" h="6417899">
                <a:moveTo>
                  <a:pt x="0" y="0"/>
                </a:moveTo>
                <a:lnTo>
                  <a:pt x="5631707" y="0"/>
                </a:lnTo>
                <a:lnTo>
                  <a:pt x="5631707" y="6417899"/>
                </a:lnTo>
                <a:lnTo>
                  <a:pt x="0" y="641789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00001" y="1773742"/>
            <a:ext cx="5715355" cy="6513225"/>
          </a:xfrm>
          <a:custGeom>
            <a:avLst/>
            <a:gdLst/>
            <a:ahLst/>
            <a:cxnLst/>
            <a:rect l="l" t="t" r="r" b="b"/>
            <a:pathLst>
              <a:path w="5715355" h="6513225">
                <a:moveTo>
                  <a:pt x="0" y="0"/>
                </a:moveTo>
                <a:lnTo>
                  <a:pt x="5715354" y="0"/>
                </a:lnTo>
                <a:lnTo>
                  <a:pt x="5715354" y="6513224"/>
                </a:lnTo>
                <a:lnTo>
                  <a:pt x="0" y="651322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3834978"/>
            <a:ext cx="5198996" cy="2168415"/>
          </a:xfrm>
          <a:custGeom>
            <a:avLst/>
            <a:gdLst/>
            <a:ahLst/>
            <a:cxnLst/>
            <a:rect l="l" t="t" r="r" b="b"/>
            <a:pathLst>
              <a:path w="5198996" h="2168415">
                <a:moveTo>
                  <a:pt x="0" y="0"/>
                </a:moveTo>
                <a:lnTo>
                  <a:pt x="5198996" y="0"/>
                </a:lnTo>
                <a:lnTo>
                  <a:pt x="5198996" y="2168415"/>
                </a:lnTo>
                <a:lnTo>
                  <a:pt x="0" y="216841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31148" y="3990975"/>
            <a:ext cx="5198996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кафедра теорії та методики фізичного виховання і спорту</a:t>
            </a:r>
          </a:p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6715692" y="3582576"/>
            <a:ext cx="5365233" cy="2237749"/>
          </a:xfrm>
          <a:custGeom>
            <a:avLst/>
            <a:gdLst/>
            <a:ahLst/>
            <a:cxnLst/>
            <a:rect l="l" t="t" r="r" b="b"/>
            <a:pathLst>
              <a:path w="5365233" h="2237749">
                <a:moveTo>
                  <a:pt x="0" y="0"/>
                </a:moveTo>
                <a:lnTo>
                  <a:pt x="5365234" y="0"/>
                </a:lnTo>
                <a:lnTo>
                  <a:pt x="5365234" y="2237750"/>
                </a:lnTo>
                <a:lnTo>
                  <a:pt x="0" y="223775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566701" y="3582576"/>
            <a:ext cx="5365233" cy="2237749"/>
          </a:xfrm>
          <a:custGeom>
            <a:avLst/>
            <a:gdLst/>
            <a:ahLst/>
            <a:cxnLst/>
            <a:rect l="l" t="t" r="r" b="b"/>
            <a:pathLst>
              <a:path w="5365233" h="2237749">
                <a:moveTo>
                  <a:pt x="0" y="0"/>
                </a:moveTo>
                <a:lnTo>
                  <a:pt x="5365233" y="0"/>
                </a:lnTo>
                <a:lnTo>
                  <a:pt x="5365233" y="2237750"/>
                </a:lnTo>
                <a:lnTo>
                  <a:pt x="0" y="223775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715692" y="4172501"/>
            <a:ext cx="5365233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кафедра  спортивних дисциплін</a:t>
            </a:r>
          </a:p>
          <a:p>
            <a:pPr algn="ctr">
              <a:lnSpc>
                <a:spcPts val="42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2811378" y="4237404"/>
            <a:ext cx="4692599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кафедра психології </a:t>
            </a:r>
          </a:p>
          <a:p>
            <a:pPr algn="ctr">
              <a:lnSpc>
                <a:spcPts val="28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0" y="8231188"/>
            <a:ext cx="18288000" cy="191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Освітній процес забезпечують висококваліфіковані фахівці, серед яких – 7 докторів наук, професорів та 12 кандидатів наук, доцентів. </a:t>
            </a:r>
          </a:p>
          <a:p>
            <a:pPr algn="ctr">
              <a:lnSpc>
                <a:spcPts val="49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5</a:t>
            </a:r>
          </a:p>
        </p:txBody>
      </p:sp>
      <p:sp>
        <p:nvSpPr>
          <p:cNvPr id="3" name="Freeform 3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9966" y="337067"/>
            <a:ext cx="14457759" cy="1928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5"/>
              </a:lnSpc>
            </a:pPr>
            <a:r>
              <a:rPr lang="en-US" sz="356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Освітня  діяльність  кафедр  факультету фізичної культури, </a:t>
            </a:r>
          </a:p>
          <a:p>
            <a:pPr algn="ctr">
              <a:lnSpc>
                <a:spcPts val="4995"/>
              </a:lnSpc>
            </a:pPr>
            <a:r>
              <a:rPr lang="en-US" sz="3568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спорту та психології здійснюється за 3 спеціальностями:</a:t>
            </a:r>
          </a:p>
          <a:p>
            <a:pPr algn="ctr">
              <a:lnSpc>
                <a:spcPts val="4995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780380" y="2141908"/>
            <a:ext cx="16727239" cy="764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014 Середня освіта (Фізична культура)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Середня освіта. Фізична культура першого (бакалаврського) рівня 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Середня освіта. Фізична культура другого (магістерського) рівня 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Середня освіта (Фізична культура). Захист України другого (магістерського) рівня 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017 Фізична культура і спорт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Тренерська діяльність в обраному виді спорту першого (бакалаврського) рівня 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Фізична культура і спорт другого (магістерського) рівня 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053 Психологія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Психологія. Психологічне консультування першого (бакалаврського) рівня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Психологія. Клінічна психологія першого (бакалаврського) рівня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Психологія. Практична психологія другого (магістерського) рівня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ОП Клінічна та реабілітаційна психологія другого (магістерського) рівня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ОНП Гарденотерапія другого (магістерського) рівня</a:t>
            </a:r>
          </a:p>
          <a:p>
            <a:pPr algn="ctr">
              <a:lnSpc>
                <a:spcPts val="4332"/>
              </a:lnSpc>
              <a:spcBef>
                <a:spcPct val="0"/>
              </a:spcBef>
            </a:pPr>
            <a:r>
              <a:rPr lang="en-US" sz="309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ОНП Психологія спеціальної освіти та інклюзія третього (освітньо-наукового) рівня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620" b="-62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6221" y="6251566"/>
            <a:ext cx="4329542" cy="3759866"/>
          </a:xfrm>
          <a:custGeom>
            <a:avLst/>
            <a:gdLst/>
            <a:ahLst/>
            <a:cxnLst/>
            <a:rect l="l" t="t" r="r" b="b"/>
            <a:pathLst>
              <a:path w="4329542" h="3759866">
                <a:moveTo>
                  <a:pt x="0" y="0"/>
                </a:moveTo>
                <a:lnTo>
                  <a:pt x="4329542" y="0"/>
                </a:lnTo>
                <a:lnTo>
                  <a:pt x="4329542" y="3759865"/>
                </a:lnTo>
                <a:lnTo>
                  <a:pt x="0" y="37598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96754"/>
            <a:ext cx="15924015" cy="405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Стратегія розвитку Факультету ФКСП на 2025-2029 роки узгоджена з внутрішніми нормативно-правовими актами Університету: Статутом МДПУ імені Богдана Хмельницького, Колективним договором між адміністрацією і профспілковим комітетом МДПУ імені Богдана Хмельницького на 2021-2024 рр. тощо. 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707" y="2549154"/>
            <a:ext cx="14354519" cy="7177259"/>
          </a:xfrm>
          <a:custGeom>
            <a:avLst/>
            <a:gdLst/>
            <a:ahLst/>
            <a:cxnLst/>
            <a:rect l="l" t="t" r="r" b="b"/>
            <a:pathLst>
              <a:path w="14354519" h="7177259">
                <a:moveTo>
                  <a:pt x="0" y="0"/>
                </a:moveTo>
                <a:lnTo>
                  <a:pt x="14354519" y="0"/>
                </a:lnTo>
                <a:lnTo>
                  <a:pt x="14354519" y="7177260"/>
                </a:lnTo>
                <a:lnTo>
                  <a:pt x="0" y="717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8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53894" y="3444668"/>
            <a:ext cx="13926332" cy="579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забезпечення високого рівня освіти та наукової діяльності з використанням інноваційних методів і технологій у галузі фізичної культури, спорту та  психології;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створення стимулюючого й інноваційного освітнього середовища, яке сприяє розвитку інтелектуальних здібностей та м’яких навичок у здобувачів вищої освіти;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формування громадянської свідомості та відповідальності, підготовці кваліфікованих фахівців.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620" b="-62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7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00433"/>
            <a:ext cx="15449319" cy="250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4596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МІСІЯ  факультету фізичної культури, </a:t>
            </a:r>
          </a:p>
          <a:p>
            <a:pPr algn="ctr">
              <a:lnSpc>
                <a:spcPts val="6434"/>
              </a:lnSpc>
            </a:pPr>
            <a:r>
              <a:rPr lang="en-US" sz="4596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спорту та психології полягає у:</a:t>
            </a:r>
          </a:p>
          <a:p>
            <a:pPr algn="ctr">
              <a:lnSpc>
                <a:spcPts val="6434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707" y="2549154"/>
            <a:ext cx="14354519" cy="7177259"/>
          </a:xfrm>
          <a:custGeom>
            <a:avLst/>
            <a:gdLst/>
            <a:ahLst/>
            <a:cxnLst/>
            <a:rect l="l" t="t" r="r" b="b"/>
            <a:pathLst>
              <a:path w="14354519" h="7177259">
                <a:moveTo>
                  <a:pt x="0" y="0"/>
                </a:moveTo>
                <a:lnTo>
                  <a:pt x="14354519" y="0"/>
                </a:lnTo>
                <a:lnTo>
                  <a:pt x="14354519" y="7177260"/>
                </a:lnTo>
                <a:lnTo>
                  <a:pt x="0" y="717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8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53894" y="2975927"/>
            <a:ext cx="13926332" cy="643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Факультет ФКСП є одним з провідних і упізнаваних центрів вищої освіти та наукових досліджень у галузі фізичної культури, спорту та психології;</a:t>
            </a:r>
          </a:p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досягнення міжнародного визнання через високу якість навчання та наукової діяльності, залучення до міжнародних наукових проєктів та закордонна академічна мобільність здобувачів вищої освіти та викладачів;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випускник Факультету ФКСП є затребуваним і успішним фахівцем, здатним до вирішення складних завдань та впровадження інноваційних підходів</a:t>
            </a:r>
          </a:p>
        </p:txBody>
      </p:sp>
      <p:sp>
        <p:nvSpPr>
          <p:cNvPr id="4" name="Freeform 4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620" b="-62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00433"/>
            <a:ext cx="15449319" cy="169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4596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Візія факультету фізичної культури, </a:t>
            </a:r>
          </a:p>
          <a:p>
            <a:pPr algn="ctr">
              <a:lnSpc>
                <a:spcPts val="6434"/>
              </a:lnSpc>
            </a:pPr>
            <a:r>
              <a:rPr lang="en-US" sz="4596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спорту та психології: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C0DF">
                <a:alpha val="100000"/>
              </a:srgbClr>
            </a:gs>
            <a:gs pos="100000">
              <a:srgbClr val="FFDE5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5707" y="2549154"/>
            <a:ext cx="14354519" cy="7177259"/>
          </a:xfrm>
          <a:custGeom>
            <a:avLst/>
            <a:gdLst/>
            <a:ahLst/>
            <a:cxnLst/>
            <a:rect l="l" t="t" r="r" b="b"/>
            <a:pathLst>
              <a:path w="14354519" h="7177259">
                <a:moveTo>
                  <a:pt x="0" y="0"/>
                </a:moveTo>
                <a:lnTo>
                  <a:pt x="14354519" y="0"/>
                </a:lnTo>
                <a:lnTo>
                  <a:pt x="14354519" y="7177260"/>
                </a:lnTo>
                <a:lnTo>
                  <a:pt x="0" y="717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18999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39801" y="2198456"/>
            <a:ext cx="13926332" cy="784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системне забезпечення якості освіти шляхом дотримання  освітніх і професійних стандартів у галузі фізичної культури, спорту та психології,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розробка і впровадження сучасних освітніх програм, сучасних методик і технологій викладання та надання здобувачам вищої освіти доступу до актуальної наукової інформації;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підготовка компетентних фахівців, здатних гідно репрезентувати Мелітопольський державний педагогічний університет імені Богдана Хмельницького, українську освіту, науку й культуру на міжнародному рівні;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мотивація і стимулювання науково-дослідницької діяльності серед викладачів і здобувачів вищої освіти, підтримка наукових груп та розвитку лабораторій</a:t>
            </a:r>
          </a:p>
        </p:txBody>
      </p:sp>
      <p:sp>
        <p:nvSpPr>
          <p:cNvPr id="4" name="Freeform 4"/>
          <p:cNvSpPr/>
          <p:nvPr/>
        </p:nvSpPr>
        <p:spPr>
          <a:xfrm>
            <a:off x="15786073" y="252963"/>
            <a:ext cx="2333285" cy="2296191"/>
          </a:xfrm>
          <a:custGeom>
            <a:avLst/>
            <a:gdLst/>
            <a:ahLst/>
            <a:cxnLst/>
            <a:rect l="l" t="t" r="r" b="b"/>
            <a:pathLst>
              <a:path w="2333285" h="2296191">
                <a:moveTo>
                  <a:pt x="0" y="0"/>
                </a:moveTo>
                <a:lnTo>
                  <a:pt x="2333285" y="0"/>
                </a:lnTo>
                <a:lnTo>
                  <a:pt x="2333285" y="2296191"/>
                </a:lnTo>
                <a:lnTo>
                  <a:pt x="0" y="22961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620" b="-62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00433"/>
            <a:ext cx="15449319" cy="250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4"/>
              </a:lnSpc>
            </a:pPr>
            <a:r>
              <a:rPr lang="en-US" sz="4596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Цілі факультету фізичної культури, </a:t>
            </a:r>
          </a:p>
          <a:p>
            <a:pPr algn="ctr">
              <a:lnSpc>
                <a:spcPts val="6434"/>
              </a:lnSpc>
            </a:pPr>
            <a:r>
              <a:rPr lang="en-US" sz="4596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спорту та психології:</a:t>
            </a:r>
          </a:p>
          <a:p>
            <a:pPr algn="ctr">
              <a:lnSpc>
                <a:spcPts val="6434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3262</Words>
  <Application>Microsoft Office PowerPoint</Application>
  <PresentationFormat>Произвольный</PresentationFormat>
  <Paragraphs>266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Calibri</vt:lpstr>
      <vt:lpstr>Noto Serif Display Bold</vt:lpstr>
      <vt:lpstr>Times New Roman</vt:lpstr>
      <vt:lpstr>Noto Serif Display</vt:lpstr>
      <vt:lpstr>PT Serif Bold</vt:lpstr>
      <vt:lpstr>Garet</vt:lpstr>
      <vt:lpstr>Arial</vt:lpstr>
      <vt:lpstr>Times New Roman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РОЗВИТКУ</dc:title>
  <dc:creator>1</dc:creator>
  <cp:lastModifiedBy>1</cp:lastModifiedBy>
  <cp:revision>6</cp:revision>
  <dcterms:created xsi:type="dcterms:W3CDTF">2006-08-16T00:00:00Z</dcterms:created>
  <dcterms:modified xsi:type="dcterms:W3CDTF">2024-12-19T09:01:45Z</dcterms:modified>
  <dc:identifier>DAGXZ5qI1ek</dc:identifier>
</cp:coreProperties>
</file>