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84" y="31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Лист1!$A$1:$A$4</c:f>
              <c:strCache>
                <c:ptCount val="4"/>
                <c:pt idx="0">
                  <c:v>Розділи у колективних монографія (закордонні та всеукраїнькі)</c:v>
                </c:pt>
                <c:pt idx="1">
                  <c:v>Публікацій у накометричних базах даних Scopus та Web of Science</c:v>
                </c:pt>
                <c:pt idx="2">
                  <c:v>Публікації у фахових виданнях, категорія Б</c:v>
                </c:pt>
                <c:pt idx="3">
                  <c:v>Публікації у закордонних фахових виданнях (видавництво країни члена ЄС )
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12</c:v>
                </c:pt>
                <c:pt idx="1">
                  <c:v>16</c:v>
                </c:pt>
                <c:pt idx="2">
                  <c:v>26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22-487A-951D-918382F13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943616"/>
        <c:axId val="111077632"/>
        <c:axId val="0"/>
      </c:bar3DChart>
      <c:catAx>
        <c:axId val="1109436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11077632"/>
        <c:crosses val="autoZero"/>
        <c:auto val="1"/>
        <c:lblAlgn val="ctr"/>
        <c:lblOffset val="100"/>
        <c:noMultiLvlLbl val="0"/>
      </c:catAx>
      <c:valAx>
        <c:axId val="11107763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109436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prstClr val="white"/>
    </a:solidFill>
  </c:spPr>
  <c:txPr>
    <a:bodyPr/>
    <a:lstStyle/>
    <a:p>
      <a:pPr>
        <a:defRPr sz="1400" b="1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8EB079-DAF9-489B-8BAF-8CBCAD166DEC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91EA58-FD1F-4A41-BDC0-7DAC03A29872}">
      <dgm:prSet phldrT="[Текст]" custT="1"/>
      <dgm:spPr/>
      <dgm:t>
        <a:bodyPr/>
        <a:lstStyle/>
        <a:p>
          <a:pPr algn="just"/>
          <a:r>
            <a:rPr lang="uk-UA" sz="1800" dirty="0" smtClean="0"/>
            <a:t>НДР кафедри теорії та методики фізичного виховання:  </a:t>
          </a:r>
          <a:r>
            <a:rPr lang="uk-UA" sz="1800" b="1" dirty="0" smtClean="0"/>
            <a:t>«Професійна підготовка майбутніх учителів фізичної культури в умовах трансформації освіти»</a:t>
          </a:r>
          <a:endParaRPr lang="ru-RU" sz="1800" b="1" dirty="0"/>
        </a:p>
      </dgm:t>
    </dgm:pt>
    <dgm:pt modelId="{89872384-4A4B-4A03-928B-66099CDE8D21}" type="parTrans" cxnId="{AAC30106-8DFF-49C8-AF65-95DAD1D82C29}">
      <dgm:prSet/>
      <dgm:spPr/>
      <dgm:t>
        <a:bodyPr/>
        <a:lstStyle/>
        <a:p>
          <a:pPr algn="just"/>
          <a:endParaRPr lang="ru-RU" sz="1800"/>
        </a:p>
      </dgm:t>
    </dgm:pt>
    <dgm:pt modelId="{C52F255B-E73C-4638-8082-77622EEE39AC}" type="sibTrans" cxnId="{AAC30106-8DFF-49C8-AF65-95DAD1D82C29}">
      <dgm:prSet/>
      <dgm:spPr/>
      <dgm:t>
        <a:bodyPr/>
        <a:lstStyle/>
        <a:p>
          <a:pPr algn="just"/>
          <a:endParaRPr lang="ru-RU" sz="1800"/>
        </a:p>
      </dgm:t>
    </dgm:pt>
    <dgm:pt modelId="{749C6DD5-DB82-4BFE-A8CE-BFFC1931BE52}">
      <dgm:prSet phldrT="[Текст]" custT="1"/>
      <dgm:spPr/>
      <dgm:t>
        <a:bodyPr/>
        <a:lstStyle/>
        <a:p>
          <a:pPr algn="just"/>
          <a:r>
            <a:rPr lang="uk-UA" sz="1800" dirty="0" smtClean="0"/>
            <a:t>НДР кафедри психології:</a:t>
          </a:r>
          <a:r>
            <a:rPr lang="uk-UA" sz="1800" b="1" dirty="0" smtClean="0"/>
            <a:t> «Збереження психічного здоров’я та актуалізація </a:t>
          </a:r>
          <a:r>
            <a:rPr lang="uk-UA" sz="1800" b="1" dirty="0" err="1" smtClean="0"/>
            <a:t>резильєнтності</a:t>
          </a:r>
          <a:r>
            <a:rPr lang="uk-UA" sz="1800" b="1" dirty="0" smtClean="0"/>
            <a:t> особистості в умовах невизначеності»</a:t>
          </a:r>
          <a:endParaRPr lang="ru-RU" sz="1800" dirty="0"/>
        </a:p>
      </dgm:t>
    </dgm:pt>
    <dgm:pt modelId="{B13E7575-543F-47FA-AF35-34B893C42BB2}" type="parTrans" cxnId="{F7FF7AA2-4CFB-42A3-A4F6-D7A6E9BEF55B}">
      <dgm:prSet/>
      <dgm:spPr/>
      <dgm:t>
        <a:bodyPr/>
        <a:lstStyle/>
        <a:p>
          <a:pPr algn="just"/>
          <a:endParaRPr lang="ru-RU" sz="1800"/>
        </a:p>
      </dgm:t>
    </dgm:pt>
    <dgm:pt modelId="{7895AE0E-4722-41D7-B352-5F95771D08D5}" type="sibTrans" cxnId="{F7FF7AA2-4CFB-42A3-A4F6-D7A6E9BEF55B}">
      <dgm:prSet/>
      <dgm:spPr/>
      <dgm:t>
        <a:bodyPr/>
        <a:lstStyle/>
        <a:p>
          <a:pPr algn="just"/>
          <a:endParaRPr lang="ru-RU" sz="1800"/>
        </a:p>
      </dgm:t>
    </dgm:pt>
    <dgm:pt modelId="{A0FB494F-1AEE-496C-94BC-25B699B53736}" type="pres">
      <dgm:prSet presAssocID="{EE8EB079-DAF9-489B-8BAF-8CBCAD166D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F4C0B2-7FA9-44DD-93D0-1DE073247921}" type="pres">
      <dgm:prSet presAssocID="{9691EA58-FD1F-4A41-BDC0-7DAC03A29872}" presName="parentLin" presStyleCnt="0"/>
      <dgm:spPr/>
    </dgm:pt>
    <dgm:pt modelId="{7AC2F7D0-FEED-425C-BE91-5A6DCB76271D}" type="pres">
      <dgm:prSet presAssocID="{9691EA58-FD1F-4A41-BDC0-7DAC03A2987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ECC5CD9-EE9E-417F-ABCE-9A1AC06F89FB}" type="pres">
      <dgm:prSet presAssocID="{9691EA58-FD1F-4A41-BDC0-7DAC03A29872}" presName="parentText" presStyleLbl="node1" presStyleIdx="0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FDE23-FDD3-467A-ABFA-E449187EDD02}" type="pres">
      <dgm:prSet presAssocID="{9691EA58-FD1F-4A41-BDC0-7DAC03A29872}" presName="negativeSpace" presStyleCnt="0"/>
      <dgm:spPr/>
    </dgm:pt>
    <dgm:pt modelId="{0EF74A98-CF74-46EB-AAE2-2DA4FBF75A47}" type="pres">
      <dgm:prSet presAssocID="{9691EA58-FD1F-4A41-BDC0-7DAC03A29872}" presName="childText" presStyleLbl="conFgAcc1" presStyleIdx="0" presStyleCnt="2">
        <dgm:presLayoutVars>
          <dgm:bulletEnabled val="1"/>
        </dgm:presLayoutVars>
      </dgm:prSet>
      <dgm:spPr/>
    </dgm:pt>
    <dgm:pt modelId="{C1837BFB-AF7F-4855-95E3-211770290803}" type="pres">
      <dgm:prSet presAssocID="{C52F255B-E73C-4638-8082-77622EEE39AC}" presName="spaceBetweenRectangles" presStyleCnt="0"/>
      <dgm:spPr/>
    </dgm:pt>
    <dgm:pt modelId="{E8D0FD25-7762-499A-A0C9-9A02E09636C8}" type="pres">
      <dgm:prSet presAssocID="{749C6DD5-DB82-4BFE-A8CE-BFFC1931BE52}" presName="parentLin" presStyleCnt="0"/>
      <dgm:spPr/>
    </dgm:pt>
    <dgm:pt modelId="{2BB060F8-25EB-40C0-94FA-722066BF4BB3}" type="pres">
      <dgm:prSet presAssocID="{749C6DD5-DB82-4BFE-A8CE-BFFC1931BE5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3A4A035-2938-4A89-A481-70BF8AE7FBAD}" type="pres">
      <dgm:prSet presAssocID="{749C6DD5-DB82-4BFE-A8CE-BFFC1931BE52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E7C04-24A8-4BF0-913B-C1DAACE67ED8}" type="pres">
      <dgm:prSet presAssocID="{749C6DD5-DB82-4BFE-A8CE-BFFC1931BE52}" presName="negativeSpace" presStyleCnt="0"/>
      <dgm:spPr/>
    </dgm:pt>
    <dgm:pt modelId="{6396F4A9-363F-4DDD-A569-6BFC198944A5}" type="pres">
      <dgm:prSet presAssocID="{749C6DD5-DB82-4BFE-A8CE-BFFC1931BE5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288A6DE-03D2-4D73-8C1D-3520ED76E2F7}" type="presOf" srcId="{749C6DD5-DB82-4BFE-A8CE-BFFC1931BE52}" destId="{2BB060F8-25EB-40C0-94FA-722066BF4BB3}" srcOrd="0" destOrd="0" presId="urn:microsoft.com/office/officeart/2005/8/layout/list1"/>
    <dgm:cxn modelId="{CEBE72D6-C401-4EFF-A8E9-8A0414FFE3FE}" type="presOf" srcId="{EE8EB079-DAF9-489B-8BAF-8CBCAD166DEC}" destId="{A0FB494F-1AEE-496C-94BC-25B699B53736}" srcOrd="0" destOrd="0" presId="urn:microsoft.com/office/officeart/2005/8/layout/list1"/>
    <dgm:cxn modelId="{DBCC3AAA-F76C-4D85-A740-AADEC5948E78}" type="presOf" srcId="{9691EA58-FD1F-4A41-BDC0-7DAC03A29872}" destId="{9ECC5CD9-EE9E-417F-ABCE-9A1AC06F89FB}" srcOrd="1" destOrd="0" presId="urn:microsoft.com/office/officeart/2005/8/layout/list1"/>
    <dgm:cxn modelId="{AAC30106-8DFF-49C8-AF65-95DAD1D82C29}" srcId="{EE8EB079-DAF9-489B-8BAF-8CBCAD166DEC}" destId="{9691EA58-FD1F-4A41-BDC0-7DAC03A29872}" srcOrd="0" destOrd="0" parTransId="{89872384-4A4B-4A03-928B-66099CDE8D21}" sibTransId="{C52F255B-E73C-4638-8082-77622EEE39AC}"/>
    <dgm:cxn modelId="{A8048E64-6A63-4310-B7C5-9C01D562809D}" type="presOf" srcId="{9691EA58-FD1F-4A41-BDC0-7DAC03A29872}" destId="{7AC2F7D0-FEED-425C-BE91-5A6DCB76271D}" srcOrd="0" destOrd="0" presId="urn:microsoft.com/office/officeart/2005/8/layout/list1"/>
    <dgm:cxn modelId="{F7FF7AA2-4CFB-42A3-A4F6-D7A6E9BEF55B}" srcId="{EE8EB079-DAF9-489B-8BAF-8CBCAD166DEC}" destId="{749C6DD5-DB82-4BFE-A8CE-BFFC1931BE52}" srcOrd="1" destOrd="0" parTransId="{B13E7575-543F-47FA-AF35-34B893C42BB2}" sibTransId="{7895AE0E-4722-41D7-B352-5F95771D08D5}"/>
    <dgm:cxn modelId="{88F00FF1-16C2-4419-8C74-8611B16FD18D}" type="presOf" srcId="{749C6DD5-DB82-4BFE-A8CE-BFFC1931BE52}" destId="{F3A4A035-2938-4A89-A481-70BF8AE7FBAD}" srcOrd="1" destOrd="0" presId="urn:microsoft.com/office/officeart/2005/8/layout/list1"/>
    <dgm:cxn modelId="{374840F3-E4A8-4BC0-B223-FB2BB7579C04}" type="presParOf" srcId="{A0FB494F-1AEE-496C-94BC-25B699B53736}" destId="{4EF4C0B2-7FA9-44DD-93D0-1DE073247921}" srcOrd="0" destOrd="0" presId="urn:microsoft.com/office/officeart/2005/8/layout/list1"/>
    <dgm:cxn modelId="{98AD16D2-E79C-4C4B-BA20-7A19D5E536C9}" type="presParOf" srcId="{4EF4C0B2-7FA9-44DD-93D0-1DE073247921}" destId="{7AC2F7D0-FEED-425C-BE91-5A6DCB76271D}" srcOrd="0" destOrd="0" presId="urn:microsoft.com/office/officeart/2005/8/layout/list1"/>
    <dgm:cxn modelId="{49AD4662-6193-4669-A688-5D7CFE21721A}" type="presParOf" srcId="{4EF4C0B2-7FA9-44DD-93D0-1DE073247921}" destId="{9ECC5CD9-EE9E-417F-ABCE-9A1AC06F89FB}" srcOrd="1" destOrd="0" presId="urn:microsoft.com/office/officeart/2005/8/layout/list1"/>
    <dgm:cxn modelId="{9F7CA802-0A40-4018-936B-986991D9C10B}" type="presParOf" srcId="{A0FB494F-1AEE-496C-94BC-25B699B53736}" destId="{30FFDE23-FDD3-467A-ABFA-E449187EDD02}" srcOrd="1" destOrd="0" presId="urn:microsoft.com/office/officeart/2005/8/layout/list1"/>
    <dgm:cxn modelId="{F909DC05-51B4-40E7-8C33-1D266B14B3B4}" type="presParOf" srcId="{A0FB494F-1AEE-496C-94BC-25B699B53736}" destId="{0EF74A98-CF74-46EB-AAE2-2DA4FBF75A47}" srcOrd="2" destOrd="0" presId="urn:microsoft.com/office/officeart/2005/8/layout/list1"/>
    <dgm:cxn modelId="{0028A276-58C7-47C5-A394-807DB7614075}" type="presParOf" srcId="{A0FB494F-1AEE-496C-94BC-25B699B53736}" destId="{C1837BFB-AF7F-4855-95E3-211770290803}" srcOrd="3" destOrd="0" presId="urn:microsoft.com/office/officeart/2005/8/layout/list1"/>
    <dgm:cxn modelId="{803BFEDA-9B24-4AB3-BE8D-70906628C82B}" type="presParOf" srcId="{A0FB494F-1AEE-496C-94BC-25B699B53736}" destId="{E8D0FD25-7762-499A-A0C9-9A02E09636C8}" srcOrd="4" destOrd="0" presId="urn:microsoft.com/office/officeart/2005/8/layout/list1"/>
    <dgm:cxn modelId="{D7347827-DF56-4FE1-8251-BFEDB0BE4FD3}" type="presParOf" srcId="{E8D0FD25-7762-499A-A0C9-9A02E09636C8}" destId="{2BB060F8-25EB-40C0-94FA-722066BF4BB3}" srcOrd="0" destOrd="0" presId="urn:microsoft.com/office/officeart/2005/8/layout/list1"/>
    <dgm:cxn modelId="{A52A492F-624C-450C-A7A2-8E174793DC15}" type="presParOf" srcId="{E8D0FD25-7762-499A-A0C9-9A02E09636C8}" destId="{F3A4A035-2938-4A89-A481-70BF8AE7FBAD}" srcOrd="1" destOrd="0" presId="urn:microsoft.com/office/officeart/2005/8/layout/list1"/>
    <dgm:cxn modelId="{B7FE148F-362D-4469-A4C6-6FA3A7523632}" type="presParOf" srcId="{A0FB494F-1AEE-496C-94BC-25B699B53736}" destId="{12AE7C04-24A8-4BF0-913B-C1DAACE67ED8}" srcOrd="5" destOrd="0" presId="urn:microsoft.com/office/officeart/2005/8/layout/list1"/>
    <dgm:cxn modelId="{E83F4657-4AF6-4E2B-B057-7E7BE16052F7}" type="presParOf" srcId="{A0FB494F-1AEE-496C-94BC-25B699B53736}" destId="{6396F4A9-363F-4DDD-A569-6BFC198944A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B05713-8BCD-4E17-B3D8-31CFCD17D02C}" type="doc">
      <dgm:prSet loTypeId="urn:microsoft.com/office/officeart/2005/8/layout/default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5DEEB05-1402-4B32-AE90-5D10B89380DF}">
      <dgm:prSet phldrT="[Текст]" custT="1"/>
      <dgm:spPr/>
      <dgm:t>
        <a:bodyPr/>
        <a:lstStyle/>
        <a:p>
          <a:r>
            <a:rPr lang="uk-UA" sz="1400" b="1" dirty="0" smtClean="0"/>
            <a:t>Імплементація Міжнародного проєкту ERASMUS+ 101083203 </a:t>
          </a:r>
          <a:r>
            <a:rPr lang="uk-UA" sz="1400" b="1" dirty="0" err="1" smtClean="0"/>
            <a:t>Bringing</a:t>
          </a:r>
          <a:r>
            <a:rPr lang="uk-UA" sz="1400" b="1" dirty="0" smtClean="0"/>
            <a:t> </a:t>
          </a:r>
          <a:r>
            <a:rPr lang="uk-UA" sz="1400" b="1" dirty="0" err="1" smtClean="0"/>
            <a:t>Opportunities</a:t>
          </a:r>
          <a:r>
            <a:rPr lang="uk-UA" sz="1400" b="1" dirty="0" smtClean="0"/>
            <a:t> </a:t>
          </a:r>
          <a:r>
            <a:rPr lang="uk-UA" sz="1400" b="1" dirty="0" err="1" smtClean="0"/>
            <a:t>and</a:t>
          </a:r>
          <a:r>
            <a:rPr lang="uk-UA" sz="1400" b="1" dirty="0" smtClean="0"/>
            <a:t> </a:t>
          </a:r>
          <a:r>
            <a:rPr lang="uk-UA" sz="1400" b="1" dirty="0" err="1" smtClean="0"/>
            <a:t>Organizational</a:t>
          </a:r>
          <a:r>
            <a:rPr lang="uk-UA" sz="1400" b="1" dirty="0" smtClean="0"/>
            <a:t> </a:t>
          </a:r>
          <a:r>
            <a:rPr lang="uk-UA" sz="1400" b="1" dirty="0" err="1" smtClean="0"/>
            <a:t>Success</a:t>
          </a:r>
          <a:r>
            <a:rPr lang="uk-UA" sz="1400" b="1" dirty="0" smtClean="0"/>
            <a:t> </a:t>
          </a:r>
          <a:r>
            <a:rPr lang="uk-UA" sz="1400" b="1" dirty="0" err="1" smtClean="0"/>
            <a:t>To</a:t>
          </a:r>
          <a:r>
            <a:rPr lang="uk-UA" sz="1400" b="1" dirty="0" smtClean="0"/>
            <a:t> </a:t>
          </a:r>
          <a:r>
            <a:rPr lang="uk-UA" sz="1400" b="1" dirty="0" err="1" smtClean="0"/>
            <a:t>Small</a:t>
          </a:r>
          <a:r>
            <a:rPr lang="uk-UA" sz="1400" b="1" dirty="0" smtClean="0"/>
            <a:t> </a:t>
          </a:r>
          <a:r>
            <a:rPr lang="uk-UA" sz="1400" b="1" dirty="0" err="1" smtClean="0"/>
            <a:t>Local</a:t>
          </a:r>
          <a:r>
            <a:rPr lang="uk-UA" sz="1400" b="1" dirty="0" smtClean="0"/>
            <a:t> </a:t>
          </a:r>
          <a:r>
            <a:rPr lang="uk-UA" sz="1400" b="1" dirty="0" err="1" smtClean="0"/>
            <a:t>Universities</a:t>
          </a:r>
          <a:r>
            <a:rPr lang="uk-UA" sz="1400" b="1" dirty="0" smtClean="0"/>
            <a:t> in </a:t>
          </a:r>
          <a:r>
            <a:rPr lang="uk-UA" sz="1400" b="1" dirty="0" err="1" smtClean="0"/>
            <a:t>Ukraine</a:t>
          </a:r>
          <a:r>
            <a:rPr lang="uk-UA" sz="1400" b="1" dirty="0" smtClean="0"/>
            <a:t> (BOOST)</a:t>
          </a:r>
          <a:endParaRPr lang="ru-RU" sz="1400" b="1" dirty="0"/>
        </a:p>
      </dgm:t>
    </dgm:pt>
    <dgm:pt modelId="{22F62612-4CDB-41DE-AE14-63F2E0AE2C32}" type="parTrans" cxnId="{AA7DB338-8E34-4D68-923A-6660C4AC1F97}">
      <dgm:prSet/>
      <dgm:spPr/>
      <dgm:t>
        <a:bodyPr/>
        <a:lstStyle/>
        <a:p>
          <a:endParaRPr lang="ru-RU" sz="1400" b="1"/>
        </a:p>
      </dgm:t>
    </dgm:pt>
    <dgm:pt modelId="{694634D3-60EF-44F3-9AD0-4F0DB602FEA3}" type="sibTrans" cxnId="{AA7DB338-8E34-4D68-923A-6660C4AC1F97}">
      <dgm:prSet/>
      <dgm:spPr/>
      <dgm:t>
        <a:bodyPr/>
        <a:lstStyle/>
        <a:p>
          <a:endParaRPr lang="ru-RU" sz="1400" b="1"/>
        </a:p>
      </dgm:t>
    </dgm:pt>
    <dgm:pt modelId="{FEB1B79C-E2BC-464C-9767-24CBC56AF0D3}">
      <dgm:prSet phldrT="[Текст]" custT="1"/>
      <dgm:spPr/>
      <dgm:t>
        <a:bodyPr/>
        <a:lstStyle/>
        <a:p>
          <a:r>
            <a:rPr lang="uk-UA" sz="1400" b="1" dirty="0" smtClean="0"/>
            <a:t>Міжнародний </a:t>
          </a:r>
          <a:r>
            <a:rPr lang="uk-UA" sz="1400" b="1" dirty="0" err="1" smtClean="0"/>
            <a:t>проєкт</a:t>
          </a:r>
          <a:r>
            <a:rPr lang="uk-UA" sz="1400" b="1" dirty="0" smtClean="0"/>
            <a:t> Шведського Інституту “</a:t>
          </a:r>
          <a:r>
            <a:rPr lang="ru-RU" sz="1400" b="1" dirty="0" err="1" smtClean="0"/>
            <a:t>Якісна</a:t>
          </a:r>
          <a:r>
            <a:rPr lang="ru-RU" sz="1400" b="1" dirty="0" smtClean="0"/>
            <a:t> </a:t>
          </a:r>
          <a:r>
            <a:rPr lang="ru-RU" sz="1400" b="1" dirty="0" err="1" smtClean="0"/>
            <a:t>освіта</a:t>
          </a:r>
          <a:r>
            <a:rPr lang="ru-RU" sz="1400" b="1" dirty="0" smtClean="0"/>
            <a:t> та </a:t>
          </a:r>
          <a:r>
            <a:rPr lang="ru-RU" sz="1400" b="1" dirty="0" err="1" smtClean="0"/>
            <a:t>добробут</a:t>
          </a:r>
          <a:r>
            <a:rPr lang="ru-RU" sz="1400" b="1" dirty="0" smtClean="0"/>
            <a:t> для </a:t>
          </a:r>
          <a:r>
            <a:rPr lang="ru-RU" sz="1400" b="1" dirty="0" err="1" smtClean="0"/>
            <a:t>дітей</a:t>
          </a:r>
          <a:r>
            <a:rPr lang="ru-RU" sz="1400" b="1" dirty="0" smtClean="0"/>
            <a:t> у </a:t>
          </a:r>
          <a:r>
            <a:rPr lang="ru-RU" sz="1400" b="1" dirty="0" err="1" smtClean="0"/>
            <a:t>вразливих</a:t>
          </a:r>
          <a:r>
            <a:rPr lang="ru-RU" sz="1400" b="1" dirty="0" smtClean="0"/>
            <a:t> </a:t>
          </a:r>
          <a:r>
            <a:rPr lang="ru-RU" sz="1400" b="1" dirty="0" err="1" smtClean="0"/>
            <a:t>життєвих</a:t>
          </a:r>
          <a:r>
            <a:rPr lang="ru-RU" sz="1400" b="1" dirty="0" smtClean="0"/>
            <a:t> </a:t>
          </a:r>
          <a:r>
            <a:rPr lang="ru-RU" sz="1400" b="1" dirty="0" err="1" smtClean="0"/>
            <a:t>ситуаціях</a:t>
          </a:r>
          <a:r>
            <a:rPr lang="ru-RU" sz="1400" b="1" dirty="0" smtClean="0"/>
            <a:t>: </a:t>
          </a:r>
          <a:r>
            <a:rPr lang="ru-RU" sz="1400" b="1" dirty="0" err="1" smtClean="0"/>
            <a:t>розвиток</a:t>
          </a:r>
          <a:r>
            <a:rPr lang="ru-RU" sz="1400" b="1" dirty="0" smtClean="0"/>
            <a:t> та </a:t>
          </a:r>
          <a:r>
            <a:rPr lang="ru-RU" sz="1400" b="1" dirty="0" err="1" smtClean="0"/>
            <a:t>забезпечення</a:t>
          </a:r>
          <a:r>
            <a:rPr lang="ru-RU" sz="1400" b="1" dirty="0" smtClean="0"/>
            <a:t> </a:t>
          </a:r>
          <a:r>
            <a:rPr lang="ru-RU" sz="1400" b="1" dirty="0" err="1" smtClean="0"/>
            <a:t>компетенції</a:t>
          </a:r>
          <a:r>
            <a:rPr lang="ru-RU" sz="1400" b="1" dirty="0" smtClean="0"/>
            <a:t> персоналу для </a:t>
          </a:r>
          <a:r>
            <a:rPr lang="ru-RU" sz="1400" b="1" dirty="0" err="1" smtClean="0"/>
            <a:t>цілісних</a:t>
          </a:r>
          <a:r>
            <a:rPr lang="ru-RU" sz="1400" b="1" dirty="0" smtClean="0"/>
            <a:t> систем </a:t>
          </a:r>
          <a:r>
            <a:rPr lang="ru-RU" sz="1400" b="1" dirty="0" err="1" smtClean="0"/>
            <a:t>підтримки</a:t>
          </a:r>
          <a:r>
            <a:rPr lang="ru-RU" sz="1400" b="1" dirty="0" smtClean="0"/>
            <a:t> в </a:t>
          </a:r>
          <a:r>
            <a:rPr lang="ru-RU" sz="1400" b="1" dirty="0" err="1" smtClean="0"/>
            <a:t>Україні</a:t>
          </a:r>
          <a:r>
            <a:rPr lang="ru-RU" sz="1400" b="1" dirty="0" smtClean="0"/>
            <a:t>, </a:t>
          </a:r>
          <a:r>
            <a:rPr lang="ru-RU" sz="1400" b="1" dirty="0" err="1" smtClean="0"/>
            <a:t>Польщі</a:t>
          </a:r>
          <a:r>
            <a:rPr lang="ru-RU" sz="1400" b="1" dirty="0" smtClean="0"/>
            <a:t> та </a:t>
          </a:r>
          <a:r>
            <a:rPr lang="ru-RU" sz="1400" b="1" dirty="0" err="1" smtClean="0"/>
            <a:t>Швеції</a:t>
          </a:r>
          <a:r>
            <a:rPr lang="uk-UA" sz="1400" b="1" dirty="0" smtClean="0"/>
            <a:t> (QEW-CVLS) в рамках програми SI </a:t>
          </a:r>
          <a:r>
            <a:rPr lang="uk-UA" sz="1400" b="1" dirty="0" err="1" smtClean="0"/>
            <a:t>Baltic</a:t>
          </a:r>
          <a:r>
            <a:rPr lang="uk-UA" sz="1400" b="1" dirty="0" smtClean="0"/>
            <a:t> </a:t>
          </a:r>
          <a:r>
            <a:rPr lang="uk-UA" sz="1400" b="1" dirty="0" err="1" smtClean="0"/>
            <a:t>Sea</a:t>
          </a:r>
          <a:r>
            <a:rPr lang="uk-UA" sz="1400" b="1" dirty="0" smtClean="0"/>
            <a:t> </a:t>
          </a:r>
          <a:r>
            <a:rPr lang="uk-UA" sz="1400" b="1" dirty="0" err="1" smtClean="0"/>
            <a:t>Neighbourhood</a:t>
          </a:r>
          <a:r>
            <a:rPr lang="uk-UA" sz="1400" b="1" dirty="0" smtClean="0"/>
            <a:t> – </a:t>
          </a:r>
          <a:r>
            <a:rPr lang="uk-UA" sz="1400" b="1" dirty="0" err="1" smtClean="0"/>
            <a:t>проєкти</a:t>
          </a:r>
          <a:r>
            <a:rPr lang="uk-UA" sz="1400" b="1" dirty="0" smtClean="0"/>
            <a:t> співпраці</a:t>
          </a:r>
          <a:endParaRPr lang="ru-RU" sz="1400" b="1" dirty="0"/>
        </a:p>
      </dgm:t>
    </dgm:pt>
    <dgm:pt modelId="{7AC17AD1-F5AE-4E48-A04F-F57899E32C4A}" type="parTrans" cxnId="{7DCF0783-A449-4398-A0D6-1A0BD1AA3B38}">
      <dgm:prSet/>
      <dgm:spPr/>
      <dgm:t>
        <a:bodyPr/>
        <a:lstStyle/>
        <a:p>
          <a:endParaRPr lang="ru-RU" sz="1400" b="1"/>
        </a:p>
      </dgm:t>
    </dgm:pt>
    <dgm:pt modelId="{301FC93E-1618-43A6-B681-B36DB35890C5}" type="sibTrans" cxnId="{7DCF0783-A449-4398-A0D6-1A0BD1AA3B38}">
      <dgm:prSet/>
      <dgm:spPr/>
      <dgm:t>
        <a:bodyPr/>
        <a:lstStyle/>
        <a:p>
          <a:endParaRPr lang="ru-RU" sz="1400" b="1"/>
        </a:p>
      </dgm:t>
    </dgm:pt>
    <dgm:pt modelId="{9F6A1542-2735-4E6E-8283-0A00A4D03603}">
      <dgm:prSet phldrT="[Текст]" custT="1"/>
      <dgm:spPr/>
      <dgm:t>
        <a:bodyPr/>
        <a:lstStyle/>
        <a:p>
          <a:r>
            <a:rPr lang="uk-UA" sz="1400" b="1" dirty="0" smtClean="0"/>
            <a:t>Міжнародний </a:t>
          </a:r>
          <a:r>
            <a:rPr lang="uk-UA" sz="1400" b="1" dirty="0" err="1" smtClean="0"/>
            <a:t>проєкт</a:t>
          </a:r>
          <a:r>
            <a:rPr lang="uk-UA" sz="1400" b="1" dirty="0" smtClean="0"/>
            <a:t>  </a:t>
          </a:r>
          <a:r>
            <a:rPr lang="en-US" sz="1400" b="1" dirty="0" smtClean="0"/>
            <a:t>Erasmus+ KA2 -  </a:t>
          </a:r>
          <a:r>
            <a:rPr lang="uk-UA" sz="1400" b="1" dirty="0" smtClean="0"/>
            <a:t>101129379 </a:t>
          </a:r>
          <a:r>
            <a:rPr lang="uk-UA" sz="1400" b="1" dirty="0" err="1" smtClean="0"/>
            <a:t>“Boosting</a:t>
          </a:r>
          <a:r>
            <a:rPr lang="uk-UA" sz="1400" b="1" dirty="0" smtClean="0"/>
            <a:t> </a:t>
          </a:r>
          <a:r>
            <a:rPr lang="uk-UA" sz="1400" b="1" dirty="0" err="1" smtClean="0"/>
            <a:t>university</a:t>
          </a:r>
          <a:r>
            <a:rPr lang="uk-UA" sz="1400" b="1" dirty="0" smtClean="0"/>
            <a:t> </a:t>
          </a:r>
          <a:r>
            <a:rPr lang="uk-UA" sz="1400" b="1" dirty="0" err="1" smtClean="0"/>
            <a:t>psychological</a:t>
          </a:r>
          <a:r>
            <a:rPr lang="uk-UA" sz="1400" b="1" dirty="0" smtClean="0"/>
            <a:t> </a:t>
          </a:r>
          <a:r>
            <a:rPr lang="uk-UA" sz="1400" b="1" dirty="0" err="1" smtClean="0"/>
            <a:t>resilience</a:t>
          </a:r>
          <a:r>
            <a:rPr lang="uk-UA" sz="1400" b="1" dirty="0" smtClean="0"/>
            <a:t> </a:t>
          </a:r>
          <a:r>
            <a:rPr lang="uk-UA" sz="1400" b="1" dirty="0" err="1" smtClean="0"/>
            <a:t>and</a:t>
          </a:r>
          <a:r>
            <a:rPr lang="uk-UA" sz="1400" b="1" dirty="0" smtClean="0"/>
            <a:t> </a:t>
          </a:r>
          <a:r>
            <a:rPr lang="uk-UA" sz="1400" b="1" dirty="0" err="1" smtClean="0"/>
            <a:t>wellbeing</a:t>
          </a:r>
          <a:r>
            <a:rPr lang="uk-UA" sz="1400" b="1" dirty="0" smtClean="0"/>
            <a:t> </a:t>
          </a:r>
          <a:r>
            <a:rPr lang="uk-UA" sz="1400" b="1" dirty="0" err="1" smtClean="0"/>
            <a:t>in</a:t>
          </a:r>
          <a:r>
            <a:rPr lang="uk-UA" sz="1400" b="1" dirty="0" smtClean="0"/>
            <a:t> (</a:t>
          </a:r>
          <a:r>
            <a:rPr lang="uk-UA" sz="1400" b="1" dirty="0" err="1" smtClean="0"/>
            <a:t>post</a:t>
          </a:r>
          <a:r>
            <a:rPr lang="uk-UA" sz="1400" b="1" dirty="0" smtClean="0"/>
            <a:t>) </a:t>
          </a:r>
          <a:r>
            <a:rPr lang="uk-UA" sz="1400" b="1" dirty="0" err="1" smtClean="0"/>
            <a:t>war</a:t>
          </a:r>
          <a:r>
            <a:rPr lang="uk-UA" sz="1400" b="1" dirty="0" smtClean="0"/>
            <a:t> </a:t>
          </a:r>
          <a:r>
            <a:rPr lang="uk-UA" sz="1400" b="1" dirty="0" err="1" smtClean="0"/>
            <a:t>Ukrainian</a:t>
          </a:r>
          <a:r>
            <a:rPr lang="uk-UA" sz="1400" b="1" dirty="0" smtClean="0"/>
            <a:t> </a:t>
          </a:r>
          <a:r>
            <a:rPr lang="uk-UA" sz="1400" b="1" dirty="0" err="1" smtClean="0"/>
            <a:t>nation”</a:t>
          </a:r>
          <a:r>
            <a:rPr lang="uk-UA" sz="1400" b="1" dirty="0" smtClean="0"/>
            <a:t> (BURN)</a:t>
          </a:r>
          <a:endParaRPr lang="ru-RU" sz="1400" b="1" dirty="0"/>
        </a:p>
      </dgm:t>
    </dgm:pt>
    <dgm:pt modelId="{58D595CF-6F54-4085-A83E-611BEFA8846F}" type="parTrans" cxnId="{904CC730-833E-4C98-A75F-73501DF1982A}">
      <dgm:prSet/>
      <dgm:spPr/>
      <dgm:t>
        <a:bodyPr/>
        <a:lstStyle/>
        <a:p>
          <a:endParaRPr lang="ru-RU" sz="1400" b="1"/>
        </a:p>
      </dgm:t>
    </dgm:pt>
    <dgm:pt modelId="{CE90D2E9-0D66-4448-B51A-B5B27A3506C2}" type="sibTrans" cxnId="{904CC730-833E-4C98-A75F-73501DF1982A}">
      <dgm:prSet/>
      <dgm:spPr/>
      <dgm:t>
        <a:bodyPr/>
        <a:lstStyle/>
        <a:p>
          <a:endParaRPr lang="ru-RU" sz="1400" b="1"/>
        </a:p>
      </dgm:t>
    </dgm:pt>
    <dgm:pt modelId="{82C97BF3-820E-48DE-A83F-DD12EB81AE68}">
      <dgm:prSet phldrT="[Текст]" custT="1"/>
      <dgm:spPr/>
      <dgm:t>
        <a:bodyPr/>
        <a:lstStyle/>
        <a:p>
          <a:r>
            <a:rPr lang="uk-UA" sz="1400" b="1" dirty="0" smtClean="0"/>
            <a:t>Проведення тренінгів у рамках проєкту Ради Європи «Надання допомоги на місцевому рівні внутрішньо переміщеним представникам національних меншин та </a:t>
          </a:r>
          <a:r>
            <a:rPr lang="uk-UA" sz="1400" b="1" dirty="0" err="1" smtClean="0"/>
            <a:t>ромів</a:t>
          </a:r>
          <a:r>
            <a:rPr lang="uk-UA" sz="1400" b="1" dirty="0" smtClean="0"/>
            <a:t> у зв'язку з конфліктом для підтримки їх активної участі у соціальному та громадському житті» </a:t>
          </a:r>
          <a:endParaRPr lang="ru-RU" sz="1400" b="1" dirty="0"/>
        </a:p>
      </dgm:t>
    </dgm:pt>
    <dgm:pt modelId="{5E41ED20-9F3C-4B22-A29A-C35092987BAD}" type="parTrans" cxnId="{4E83BB7A-45A1-4E50-B89E-3526940D1FC4}">
      <dgm:prSet/>
      <dgm:spPr/>
      <dgm:t>
        <a:bodyPr/>
        <a:lstStyle/>
        <a:p>
          <a:endParaRPr lang="ru-RU" sz="1400" b="1"/>
        </a:p>
      </dgm:t>
    </dgm:pt>
    <dgm:pt modelId="{394EB974-CCD7-4D0E-9DBB-1CE6E50433EB}" type="sibTrans" cxnId="{4E83BB7A-45A1-4E50-B89E-3526940D1FC4}">
      <dgm:prSet/>
      <dgm:spPr/>
      <dgm:t>
        <a:bodyPr/>
        <a:lstStyle/>
        <a:p>
          <a:endParaRPr lang="ru-RU" sz="1400" b="1"/>
        </a:p>
      </dgm:t>
    </dgm:pt>
    <dgm:pt modelId="{E45F8F12-3AD3-4018-9531-12212C7ADD32}">
      <dgm:prSet phldrT="[Текст]" custT="1"/>
      <dgm:spPr/>
      <dgm:t>
        <a:bodyPr/>
        <a:lstStyle/>
        <a:p>
          <a:r>
            <a:rPr lang="uk-UA" sz="1400" b="1" dirty="0" smtClean="0"/>
            <a:t>Освітній </a:t>
          </a:r>
          <a:r>
            <a:rPr lang="uk-UA" sz="1400" b="1" dirty="0" err="1" smtClean="0"/>
            <a:t>проєкт</a:t>
          </a:r>
          <a:r>
            <a:rPr lang="uk-UA" sz="1400" b="1" dirty="0" smtClean="0"/>
            <a:t> «Нова українська школа, університет, громада, влада – координація взаємодії на інтелектуальній платформі </a:t>
          </a:r>
          <a:r>
            <a:rPr lang="en-US" sz="1400" b="1" dirty="0" err="1" smtClean="0"/>
            <a:t>TeachHub</a:t>
          </a:r>
          <a:r>
            <a:rPr lang="uk-UA" sz="1400" b="1" dirty="0" smtClean="0"/>
            <a:t>» 2021-2026 рр. (наказ МОН України від 29.09.2021 № 1041)</a:t>
          </a:r>
          <a:endParaRPr lang="ru-RU" sz="1400" b="1" dirty="0"/>
        </a:p>
      </dgm:t>
    </dgm:pt>
    <dgm:pt modelId="{08AE3288-F0D2-4F32-AEC1-6349541429D0}" type="parTrans" cxnId="{362F27C0-B009-4856-A743-B3155C4218C6}">
      <dgm:prSet/>
      <dgm:spPr/>
      <dgm:t>
        <a:bodyPr/>
        <a:lstStyle/>
        <a:p>
          <a:endParaRPr lang="ru-RU" sz="1400" b="1"/>
        </a:p>
      </dgm:t>
    </dgm:pt>
    <dgm:pt modelId="{AA483CFE-D54F-4794-AC7D-2FAAE68099DA}" type="sibTrans" cxnId="{362F27C0-B009-4856-A743-B3155C4218C6}">
      <dgm:prSet/>
      <dgm:spPr/>
      <dgm:t>
        <a:bodyPr/>
        <a:lstStyle/>
        <a:p>
          <a:endParaRPr lang="ru-RU" sz="1400" b="1"/>
        </a:p>
      </dgm:t>
    </dgm:pt>
    <dgm:pt modelId="{B0C08426-7244-4DD5-B524-11BE9B637C52}">
      <dgm:prSet phldrT="[Текст]" custT="1"/>
      <dgm:spPr/>
      <dgm:t>
        <a:bodyPr/>
        <a:lstStyle/>
        <a:p>
          <a:r>
            <a:rPr lang="uk-UA" sz="1400" b="1" dirty="0" smtClean="0"/>
            <a:t>Міжнародна осіння школа «Лідерство, залучення та широка інклюзія в співпраці університетів та </a:t>
          </a:r>
          <a:r>
            <a:rPr lang="uk-UA" sz="1400" b="1" dirty="0" err="1" smtClean="0"/>
            <a:t>громад»в</a:t>
          </a:r>
          <a:r>
            <a:rPr lang="uk-UA" sz="1400" b="1" dirty="0" smtClean="0"/>
            <a:t> рамках імплементації проєкту Жана </a:t>
          </a:r>
          <a:r>
            <a:rPr lang="uk-UA" sz="1400" b="1" dirty="0" err="1" smtClean="0"/>
            <a:t>Монне</a:t>
          </a:r>
          <a:r>
            <a:rPr lang="uk-UA" sz="1400" b="1" dirty="0" smtClean="0"/>
            <a:t> «Європейські Студії соціальних інновацій в освіті» </a:t>
          </a:r>
          <a:endParaRPr lang="ru-RU" sz="1400" b="1" dirty="0"/>
        </a:p>
      </dgm:t>
    </dgm:pt>
    <dgm:pt modelId="{95F2FBD1-8584-4006-A158-273C76DB9A2E}" type="parTrans" cxnId="{3D4B18E7-F131-4320-A9A0-72B0D27A0488}">
      <dgm:prSet/>
      <dgm:spPr/>
      <dgm:t>
        <a:bodyPr/>
        <a:lstStyle/>
        <a:p>
          <a:endParaRPr lang="ru-RU" sz="1400" b="1"/>
        </a:p>
      </dgm:t>
    </dgm:pt>
    <dgm:pt modelId="{11986BC3-703F-45B7-A275-C682FB8BC4A8}" type="sibTrans" cxnId="{3D4B18E7-F131-4320-A9A0-72B0D27A0488}">
      <dgm:prSet/>
      <dgm:spPr/>
      <dgm:t>
        <a:bodyPr/>
        <a:lstStyle/>
        <a:p>
          <a:endParaRPr lang="ru-RU" sz="1400" b="1"/>
        </a:p>
      </dgm:t>
    </dgm:pt>
    <dgm:pt modelId="{8588FC89-A47D-489D-9FE5-721260E4B0E8}" type="pres">
      <dgm:prSet presAssocID="{C8B05713-8BCD-4E17-B3D8-31CFCD17D0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87C61C-EF68-4A9B-88DD-1CE6B234404D}" type="pres">
      <dgm:prSet presAssocID="{95DEEB05-1402-4B32-AE90-5D10B89380DF}" presName="node" presStyleLbl="node1" presStyleIdx="0" presStyleCnt="6" custLinFactNeighborX="2671" custLinFactNeighborY="-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AB4F6-DB36-4736-A46D-75B1B5CD0928}" type="pres">
      <dgm:prSet presAssocID="{694634D3-60EF-44F3-9AD0-4F0DB602FEA3}" presName="sibTrans" presStyleCnt="0"/>
      <dgm:spPr/>
    </dgm:pt>
    <dgm:pt modelId="{32F581EC-E409-4734-8AE5-12F3476FDD4B}" type="pres">
      <dgm:prSet presAssocID="{FEB1B79C-E2BC-464C-9767-24CBC56AF0D3}" presName="node" presStyleLbl="node1" presStyleIdx="1" presStyleCnt="6" custScaleX="116714" custScaleY="118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707B2-7D3C-4FBC-B1FD-BE06623D8A11}" type="pres">
      <dgm:prSet presAssocID="{301FC93E-1618-43A6-B681-B36DB35890C5}" presName="sibTrans" presStyleCnt="0"/>
      <dgm:spPr/>
    </dgm:pt>
    <dgm:pt modelId="{1EF65632-07B9-4E7C-B739-6CF2F39EBAC4}" type="pres">
      <dgm:prSet presAssocID="{9F6A1542-2735-4E6E-8283-0A00A4D0360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59F57-1FA9-416C-AC17-A4E48BDE3505}" type="pres">
      <dgm:prSet presAssocID="{CE90D2E9-0D66-4448-B51A-B5B27A3506C2}" presName="sibTrans" presStyleCnt="0"/>
      <dgm:spPr/>
    </dgm:pt>
    <dgm:pt modelId="{F3D75F25-14FB-4ED2-8476-6E5ECD0665E1}" type="pres">
      <dgm:prSet presAssocID="{82C97BF3-820E-48DE-A83F-DD12EB81AE68}" presName="node" presStyleLbl="node1" presStyleIdx="3" presStyleCnt="6" custScaleX="120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614F4-D90E-465A-9D8A-622332735E2E}" type="pres">
      <dgm:prSet presAssocID="{394EB974-CCD7-4D0E-9DBB-1CE6E50433EB}" presName="sibTrans" presStyleCnt="0"/>
      <dgm:spPr/>
    </dgm:pt>
    <dgm:pt modelId="{38FB2AF4-A531-4F2E-9EB4-FD14BC1B0C50}" type="pres">
      <dgm:prSet presAssocID="{E45F8F12-3AD3-4018-9531-12212C7ADD3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61366-EAB4-45EF-AE88-063DDB10C7C2}" type="pres">
      <dgm:prSet presAssocID="{AA483CFE-D54F-4794-AC7D-2FAAE68099DA}" presName="sibTrans" presStyleCnt="0"/>
      <dgm:spPr/>
    </dgm:pt>
    <dgm:pt modelId="{4466DD8F-7AFE-4515-8196-E65B2EA781F0}" type="pres">
      <dgm:prSet presAssocID="{B0C08426-7244-4DD5-B524-11BE9B637C5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23DB58-050C-4CBA-B603-11D9734B63FD}" type="presOf" srcId="{95DEEB05-1402-4B32-AE90-5D10B89380DF}" destId="{ED87C61C-EF68-4A9B-88DD-1CE6B234404D}" srcOrd="0" destOrd="0" presId="urn:microsoft.com/office/officeart/2005/8/layout/default"/>
    <dgm:cxn modelId="{BB9FCD0A-9361-4484-BC59-D1786C50C117}" type="presOf" srcId="{C8B05713-8BCD-4E17-B3D8-31CFCD17D02C}" destId="{8588FC89-A47D-489D-9FE5-721260E4B0E8}" srcOrd="0" destOrd="0" presId="urn:microsoft.com/office/officeart/2005/8/layout/default"/>
    <dgm:cxn modelId="{AA7DB338-8E34-4D68-923A-6660C4AC1F97}" srcId="{C8B05713-8BCD-4E17-B3D8-31CFCD17D02C}" destId="{95DEEB05-1402-4B32-AE90-5D10B89380DF}" srcOrd="0" destOrd="0" parTransId="{22F62612-4CDB-41DE-AE14-63F2E0AE2C32}" sibTransId="{694634D3-60EF-44F3-9AD0-4F0DB602FEA3}"/>
    <dgm:cxn modelId="{FFCC6CE7-D88F-43C5-BBB9-8B9BCB741992}" type="presOf" srcId="{E45F8F12-3AD3-4018-9531-12212C7ADD32}" destId="{38FB2AF4-A531-4F2E-9EB4-FD14BC1B0C50}" srcOrd="0" destOrd="0" presId="urn:microsoft.com/office/officeart/2005/8/layout/default"/>
    <dgm:cxn modelId="{904CC730-833E-4C98-A75F-73501DF1982A}" srcId="{C8B05713-8BCD-4E17-B3D8-31CFCD17D02C}" destId="{9F6A1542-2735-4E6E-8283-0A00A4D03603}" srcOrd="2" destOrd="0" parTransId="{58D595CF-6F54-4085-A83E-611BEFA8846F}" sibTransId="{CE90D2E9-0D66-4448-B51A-B5B27A3506C2}"/>
    <dgm:cxn modelId="{3D4B18E7-F131-4320-A9A0-72B0D27A0488}" srcId="{C8B05713-8BCD-4E17-B3D8-31CFCD17D02C}" destId="{B0C08426-7244-4DD5-B524-11BE9B637C52}" srcOrd="5" destOrd="0" parTransId="{95F2FBD1-8584-4006-A158-273C76DB9A2E}" sibTransId="{11986BC3-703F-45B7-A275-C682FB8BC4A8}"/>
    <dgm:cxn modelId="{F89CAC32-0891-4C9D-A92A-42C42D1B417E}" type="presOf" srcId="{9F6A1542-2735-4E6E-8283-0A00A4D03603}" destId="{1EF65632-07B9-4E7C-B739-6CF2F39EBAC4}" srcOrd="0" destOrd="0" presId="urn:microsoft.com/office/officeart/2005/8/layout/default"/>
    <dgm:cxn modelId="{362F27C0-B009-4856-A743-B3155C4218C6}" srcId="{C8B05713-8BCD-4E17-B3D8-31CFCD17D02C}" destId="{E45F8F12-3AD3-4018-9531-12212C7ADD32}" srcOrd="4" destOrd="0" parTransId="{08AE3288-F0D2-4F32-AEC1-6349541429D0}" sibTransId="{AA483CFE-D54F-4794-AC7D-2FAAE68099DA}"/>
    <dgm:cxn modelId="{4E83BB7A-45A1-4E50-B89E-3526940D1FC4}" srcId="{C8B05713-8BCD-4E17-B3D8-31CFCD17D02C}" destId="{82C97BF3-820E-48DE-A83F-DD12EB81AE68}" srcOrd="3" destOrd="0" parTransId="{5E41ED20-9F3C-4B22-A29A-C35092987BAD}" sibTransId="{394EB974-CCD7-4D0E-9DBB-1CE6E50433EB}"/>
    <dgm:cxn modelId="{14A88181-36DA-4B67-B17D-A2074CF3BA63}" type="presOf" srcId="{FEB1B79C-E2BC-464C-9767-24CBC56AF0D3}" destId="{32F581EC-E409-4734-8AE5-12F3476FDD4B}" srcOrd="0" destOrd="0" presId="urn:microsoft.com/office/officeart/2005/8/layout/default"/>
    <dgm:cxn modelId="{9AEBFC65-4749-4C88-BC8B-8E81E994C6ED}" type="presOf" srcId="{82C97BF3-820E-48DE-A83F-DD12EB81AE68}" destId="{F3D75F25-14FB-4ED2-8476-6E5ECD0665E1}" srcOrd="0" destOrd="0" presId="urn:microsoft.com/office/officeart/2005/8/layout/default"/>
    <dgm:cxn modelId="{B91180C5-DC45-4484-9B8E-B535E65855EC}" type="presOf" srcId="{B0C08426-7244-4DD5-B524-11BE9B637C52}" destId="{4466DD8F-7AFE-4515-8196-E65B2EA781F0}" srcOrd="0" destOrd="0" presId="urn:microsoft.com/office/officeart/2005/8/layout/default"/>
    <dgm:cxn modelId="{7DCF0783-A449-4398-A0D6-1A0BD1AA3B38}" srcId="{C8B05713-8BCD-4E17-B3D8-31CFCD17D02C}" destId="{FEB1B79C-E2BC-464C-9767-24CBC56AF0D3}" srcOrd="1" destOrd="0" parTransId="{7AC17AD1-F5AE-4E48-A04F-F57899E32C4A}" sibTransId="{301FC93E-1618-43A6-B681-B36DB35890C5}"/>
    <dgm:cxn modelId="{697C84C0-5091-4E98-B156-466F09C61758}" type="presParOf" srcId="{8588FC89-A47D-489D-9FE5-721260E4B0E8}" destId="{ED87C61C-EF68-4A9B-88DD-1CE6B234404D}" srcOrd="0" destOrd="0" presId="urn:microsoft.com/office/officeart/2005/8/layout/default"/>
    <dgm:cxn modelId="{213EEBAE-2466-4D29-BCE4-9DC8F06CFD99}" type="presParOf" srcId="{8588FC89-A47D-489D-9FE5-721260E4B0E8}" destId="{2B3AB4F6-DB36-4736-A46D-75B1B5CD0928}" srcOrd="1" destOrd="0" presId="urn:microsoft.com/office/officeart/2005/8/layout/default"/>
    <dgm:cxn modelId="{B5A8A73C-A01D-4836-973A-F8D63DA2FF4B}" type="presParOf" srcId="{8588FC89-A47D-489D-9FE5-721260E4B0E8}" destId="{32F581EC-E409-4734-8AE5-12F3476FDD4B}" srcOrd="2" destOrd="0" presId="urn:microsoft.com/office/officeart/2005/8/layout/default"/>
    <dgm:cxn modelId="{0D80EB72-55EA-46F3-9F08-DB4B5221E29A}" type="presParOf" srcId="{8588FC89-A47D-489D-9FE5-721260E4B0E8}" destId="{87C707B2-7D3C-4FBC-B1FD-BE06623D8A11}" srcOrd="3" destOrd="0" presId="urn:microsoft.com/office/officeart/2005/8/layout/default"/>
    <dgm:cxn modelId="{9E6B306B-2D9F-4758-BE33-96864C688DDB}" type="presParOf" srcId="{8588FC89-A47D-489D-9FE5-721260E4B0E8}" destId="{1EF65632-07B9-4E7C-B739-6CF2F39EBAC4}" srcOrd="4" destOrd="0" presId="urn:microsoft.com/office/officeart/2005/8/layout/default"/>
    <dgm:cxn modelId="{717F1AC7-5A9B-4311-B2A6-6C4BF93D4F5D}" type="presParOf" srcId="{8588FC89-A47D-489D-9FE5-721260E4B0E8}" destId="{D0559F57-1FA9-416C-AC17-A4E48BDE3505}" srcOrd="5" destOrd="0" presId="urn:microsoft.com/office/officeart/2005/8/layout/default"/>
    <dgm:cxn modelId="{7B06CE89-9709-4AFA-9EBA-C274862686EC}" type="presParOf" srcId="{8588FC89-A47D-489D-9FE5-721260E4B0E8}" destId="{F3D75F25-14FB-4ED2-8476-6E5ECD0665E1}" srcOrd="6" destOrd="0" presId="urn:microsoft.com/office/officeart/2005/8/layout/default"/>
    <dgm:cxn modelId="{7A26C90C-67DE-4122-B817-5D2744ECBB67}" type="presParOf" srcId="{8588FC89-A47D-489D-9FE5-721260E4B0E8}" destId="{6C7614F4-D90E-465A-9D8A-622332735E2E}" srcOrd="7" destOrd="0" presId="urn:microsoft.com/office/officeart/2005/8/layout/default"/>
    <dgm:cxn modelId="{F896CE50-5EFE-43F7-B47E-97D33EBC947D}" type="presParOf" srcId="{8588FC89-A47D-489D-9FE5-721260E4B0E8}" destId="{38FB2AF4-A531-4F2E-9EB4-FD14BC1B0C50}" srcOrd="8" destOrd="0" presId="urn:microsoft.com/office/officeart/2005/8/layout/default"/>
    <dgm:cxn modelId="{A59E50C8-462B-4FB4-9ED6-5CD23553F2A6}" type="presParOf" srcId="{8588FC89-A47D-489D-9FE5-721260E4B0E8}" destId="{05061366-EAB4-45EF-AE88-063DDB10C7C2}" srcOrd="9" destOrd="0" presId="urn:microsoft.com/office/officeart/2005/8/layout/default"/>
    <dgm:cxn modelId="{11AB7534-C935-4E61-A295-8D7A689DB461}" type="presParOf" srcId="{8588FC89-A47D-489D-9FE5-721260E4B0E8}" destId="{4466DD8F-7AFE-4515-8196-E65B2EA781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8DD10D-EDB4-4E4B-BC83-E84C461A68B0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9371D947-B54A-4D32-8218-6C0040ABA191}">
      <dgm:prSet phldrT="[Текст]" custT="1"/>
      <dgm:spPr/>
      <dgm:t>
        <a:bodyPr/>
        <a:lstStyle/>
        <a:p>
          <a:r>
            <a:rPr lang="uk-UA" sz="1800" dirty="0" smtClean="0"/>
            <a:t>Науковий тренінг «Сучасні наукові підходи до проблем українського ділового мовлення»</a:t>
          </a:r>
          <a:endParaRPr lang="ru-RU" sz="1800" dirty="0"/>
        </a:p>
      </dgm:t>
    </dgm:pt>
    <dgm:pt modelId="{515C6BA0-E605-4CEA-A19B-68D1E8F6F7A8}" type="parTrans" cxnId="{295F1C47-4E93-4D2E-927F-94C1EA5D7768}">
      <dgm:prSet/>
      <dgm:spPr/>
      <dgm:t>
        <a:bodyPr/>
        <a:lstStyle/>
        <a:p>
          <a:endParaRPr lang="ru-RU" sz="1800"/>
        </a:p>
      </dgm:t>
    </dgm:pt>
    <dgm:pt modelId="{4BC4B4CC-0396-4FE1-A6F3-697F541D4BCB}" type="sibTrans" cxnId="{295F1C47-4E93-4D2E-927F-94C1EA5D7768}">
      <dgm:prSet/>
      <dgm:spPr/>
      <dgm:t>
        <a:bodyPr/>
        <a:lstStyle/>
        <a:p>
          <a:endParaRPr lang="ru-RU" sz="1800"/>
        </a:p>
      </dgm:t>
    </dgm:pt>
    <dgm:pt modelId="{913C30F9-A976-403D-92CE-971516DA49CD}">
      <dgm:prSet phldrT="[Текст]" custT="1"/>
      <dgm:spPr/>
      <dgm:t>
        <a:bodyPr/>
        <a:lstStyle/>
        <a:p>
          <a:r>
            <a:rPr lang="uk-UA" sz="1800" dirty="0" smtClean="0"/>
            <a:t>Науково-практичний семінар «Фахова діяльність вчителя фізичної культури в інклюзивному середовищі»</a:t>
          </a:r>
          <a:endParaRPr lang="ru-RU" sz="1800" dirty="0"/>
        </a:p>
      </dgm:t>
    </dgm:pt>
    <dgm:pt modelId="{A216E46E-79B9-4F48-B741-6B1C5136E351}" type="parTrans" cxnId="{03176019-FD54-4140-B0BC-0E937C118958}">
      <dgm:prSet/>
      <dgm:spPr/>
      <dgm:t>
        <a:bodyPr/>
        <a:lstStyle/>
        <a:p>
          <a:endParaRPr lang="ru-RU" sz="1800"/>
        </a:p>
      </dgm:t>
    </dgm:pt>
    <dgm:pt modelId="{7AE387E1-2B8D-4E16-910F-FEADBE8DE169}" type="sibTrans" cxnId="{03176019-FD54-4140-B0BC-0E937C118958}">
      <dgm:prSet/>
      <dgm:spPr/>
      <dgm:t>
        <a:bodyPr/>
        <a:lstStyle/>
        <a:p>
          <a:endParaRPr lang="ru-RU" sz="1800"/>
        </a:p>
      </dgm:t>
    </dgm:pt>
    <dgm:pt modelId="{72CF96E5-4058-4D8D-B52B-53AF3E39B65D}">
      <dgm:prSet phldrT="[Текст]" custT="1"/>
      <dgm:spPr/>
      <dgm:t>
        <a:bodyPr/>
        <a:lstStyle/>
        <a:p>
          <a:r>
            <a:rPr lang="uk-UA" sz="1800" dirty="0" smtClean="0"/>
            <a:t>Науково-практичний курс «Основи клінічної психології»</a:t>
          </a:r>
          <a:endParaRPr lang="ru-RU" sz="1800" dirty="0"/>
        </a:p>
      </dgm:t>
    </dgm:pt>
    <dgm:pt modelId="{5A264C0B-8954-46F6-8B5D-C79CE343D096}" type="parTrans" cxnId="{BF44B8C6-70DE-4E1C-BE9A-5A57AE7A1206}">
      <dgm:prSet/>
      <dgm:spPr/>
      <dgm:t>
        <a:bodyPr/>
        <a:lstStyle/>
        <a:p>
          <a:endParaRPr lang="ru-RU" sz="1800"/>
        </a:p>
      </dgm:t>
    </dgm:pt>
    <dgm:pt modelId="{151C301E-1A6D-4D57-AC3B-C376B3DFCA8F}" type="sibTrans" cxnId="{BF44B8C6-70DE-4E1C-BE9A-5A57AE7A1206}">
      <dgm:prSet/>
      <dgm:spPr/>
      <dgm:t>
        <a:bodyPr/>
        <a:lstStyle/>
        <a:p>
          <a:endParaRPr lang="ru-RU" sz="1800"/>
        </a:p>
      </dgm:t>
    </dgm:pt>
    <dgm:pt modelId="{DC72BDBF-0DB2-4BA7-B007-878199045A09}">
      <dgm:prSet phldrT="[Текст]" custT="1"/>
      <dgm:spPr/>
      <dgm:t>
        <a:bodyPr/>
        <a:lstStyle/>
        <a:p>
          <a:r>
            <a:rPr lang="uk-UA" sz="1800" dirty="0" smtClean="0"/>
            <a:t>Науково-практичний курс «Основ практичної психології та консультування»</a:t>
          </a:r>
          <a:endParaRPr lang="ru-RU" sz="1800" dirty="0"/>
        </a:p>
      </dgm:t>
    </dgm:pt>
    <dgm:pt modelId="{CEE15792-42E4-420F-9003-6B1F18B40AD3}" type="parTrans" cxnId="{4DA9337F-D11C-476E-AE05-5B2A364DB925}">
      <dgm:prSet/>
      <dgm:spPr/>
      <dgm:t>
        <a:bodyPr/>
        <a:lstStyle/>
        <a:p>
          <a:endParaRPr lang="ru-RU" sz="1800"/>
        </a:p>
      </dgm:t>
    </dgm:pt>
    <dgm:pt modelId="{E2F247F6-704C-4BBC-AF22-7F0814308D34}" type="sibTrans" cxnId="{4DA9337F-D11C-476E-AE05-5B2A364DB925}">
      <dgm:prSet/>
      <dgm:spPr/>
      <dgm:t>
        <a:bodyPr/>
        <a:lstStyle/>
        <a:p>
          <a:endParaRPr lang="ru-RU" sz="1800"/>
        </a:p>
      </dgm:t>
    </dgm:pt>
    <dgm:pt modelId="{2FEEA954-59BB-4178-8225-9995E933C161}" type="pres">
      <dgm:prSet presAssocID="{DD8DD10D-EDB4-4E4B-BC83-E84C461A68B0}" presName="compositeShape" presStyleCnt="0">
        <dgm:presLayoutVars>
          <dgm:dir/>
          <dgm:resizeHandles/>
        </dgm:presLayoutVars>
      </dgm:prSet>
      <dgm:spPr/>
    </dgm:pt>
    <dgm:pt modelId="{929CFD2D-E967-498B-93E6-9B9A7F164174}" type="pres">
      <dgm:prSet presAssocID="{DD8DD10D-EDB4-4E4B-BC83-E84C461A68B0}" presName="pyramid" presStyleLbl="node1" presStyleIdx="0" presStyleCnt="1"/>
      <dgm:spPr/>
    </dgm:pt>
    <dgm:pt modelId="{64DAE058-CDF5-4A73-A0EE-DD345FB8C12D}" type="pres">
      <dgm:prSet presAssocID="{DD8DD10D-EDB4-4E4B-BC83-E84C461A68B0}" presName="theList" presStyleCnt="0"/>
      <dgm:spPr/>
    </dgm:pt>
    <dgm:pt modelId="{826CA8C9-18C6-468D-953C-347EFBEF90C3}" type="pres">
      <dgm:prSet presAssocID="{9371D947-B54A-4D32-8218-6C0040ABA191}" presName="aNode" presStyleLbl="fgAcc1" presStyleIdx="0" presStyleCnt="4" custScaleX="261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80F54-FFF3-456E-A412-9784EE49A86A}" type="pres">
      <dgm:prSet presAssocID="{9371D947-B54A-4D32-8218-6C0040ABA191}" presName="aSpace" presStyleCnt="0"/>
      <dgm:spPr/>
    </dgm:pt>
    <dgm:pt modelId="{549FDF35-8375-4290-871E-CE19EEAF0181}" type="pres">
      <dgm:prSet presAssocID="{913C30F9-A976-403D-92CE-971516DA49CD}" presName="aNode" presStyleLbl="fgAcc1" presStyleIdx="1" presStyleCnt="4" custScaleX="262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7696A-56FA-4D68-9C21-23F3FF8379B5}" type="pres">
      <dgm:prSet presAssocID="{913C30F9-A976-403D-92CE-971516DA49CD}" presName="aSpace" presStyleCnt="0"/>
      <dgm:spPr/>
    </dgm:pt>
    <dgm:pt modelId="{4978CD5C-ACF7-484B-B67E-065A76ED33CA}" type="pres">
      <dgm:prSet presAssocID="{72CF96E5-4058-4D8D-B52B-53AF3E39B65D}" presName="aNode" presStyleLbl="fgAcc1" presStyleIdx="2" presStyleCnt="4" custScaleX="262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218D9-004C-4FB2-B880-C503556E37AA}" type="pres">
      <dgm:prSet presAssocID="{72CF96E5-4058-4D8D-B52B-53AF3E39B65D}" presName="aSpace" presStyleCnt="0"/>
      <dgm:spPr/>
    </dgm:pt>
    <dgm:pt modelId="{BE2FF3DC-086D-4E42-8D4B-F82DF909DE56}" type="pres">
      <dgm:prSet presAssocID="{DC72BDBF-0DB2-4BA7-B007-878199045A09}" presName="aNode" presStyleLbl="fgAcc1" presStyleIdx="3" presStyleCnt="4" custScaleX="25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309C5-5865-4C98-8794-75173CE79CEC}" type="pres">
      <dgm:prSet presAssocID="{DC72BDBF-0DB2-4BA7-B007-878199045A09}" presName="aSpace" presStyleCnt="0"/>
      <dgm:spPr/>
    </dgm:pt>
  </dgm:ptLst>
  <dgm:cxnLst>
    <dgm:cxn modelId="{74F0D537-8FAD-4C58-ACA0-60C23AEC3C1A}" type="presOf" srcId="{9371D947-B54A-4D32-8218-6C0040ABA191}" destId="{826CA8C9-18C6-468D-953C-347EFBEF90C3}" srcOrd="0" destOrd="0" presId="urn:microsoft.com/office/officeart/2005/8/layout/pyramid2"/>
    <dgm:cxn modelId="{650BE3ED-669F-40C2-B19F-86EF5E045031}" type="presOf" srcId="{913C30F9-A976-403D-92CE-971516DA49CD}" destId="{549FDF35-8375-4290-871E-CE19EEAF0181}" srcOrd="0" destOrd="0" presId="urn:microsoft.com/office/officeart/2005/8/layout/pyramid2"/>
    <dgm:cxn modelId="{9D89C62A-587C-4151-9AF1-5C15281AF11D}" type="presOf" srcId="{DC72BDBF-0DB2-4BA7-B007-878199045A09}" destId="{BE2FF3DC-086D-4E42-8D4B-F82DF909DE56}" srcOrd="0" destOrd="0" presId="urn:microsoft.com/office/officeart/2005/8/layout/pyramid2"/>
    <dgm:cxn modelId="{159A5759-0E7E-4325-B0A8-8C692074C79E}" type="presOf" srcId="{72CF96E5-4058-4D8D-B52B-53AF3E39B65D}" destId="{4978CD5C-ACF7-484B-B67E-065A76ED33CA}" srcOrd="0" destOrd="0" presId="urn:microsoft.com/office/officeart/2005/8/layout/pyramid2"/>
    <dgm:cxn modelId="{295F1C47-4E93-4D2E-927F-94C1EA5D7768}" srcId="{DD8DD10D-EDB4-4E4B-BC83-E84C461A68B0}" destId="{9371D947-B54A-4D32-8218-6C0040ABA191}" srcOrd="0" destOrd="0" parTransId="{515C6BA0-E605-4CEA-A19B-68D1E8F6F7A8}" sibTransId="{4BC4B4CC-0396-4FE1-A6F3-697F541D4BCB}"/>
    <dgm:cxn modelId="{19ECA9DD-9832-4A06-9657-C4D200F5BBEC}" type="presOf" srcId="{DD8DD10D-EDB4-4E4B-BC83-E84C461A68B0}" destId="{2FEEA954-59BB-4178-8225-9995E933C161}" srcOrd="0" destOrd="0" presId="urn:microsoft.com/office/officeart/2005/8/layout/pyramid2"/>
    <dgm:cxn modelId="{03176019-FD54-4140-B0BC-0E937C118958}" srcId="{DD8DD10D-EDB4-4E4B-BC83-E84C461A68B0}" destId="{913C30F9-A976-403D-92CE-971516DA49CD}" srcOrd="1" destOrd="0" parTransId="{A216E46E-79B9-4F48-B741-6B1C5136E351}" sibTransId="{7AE387E1-2B8D-4E16-910F-FEADBE8DE169}"/>
    <dgm:cxn modelId="{BF44B8C6-70DE-4E1C-BE9A-5A57AE7A1206}" srcId="{DD8DD10D-EDB4-4E4B-BC83-E84C461A68B0}" destId="{72CF96E5-4058-4D8D-B52B-53AF3E39B65D}" srcOrd="2" destOrd="0" parTransId="{5A264C0B-8954-46F6-8B5D-C79CE343D096}" sibTransId="{151C301E-1A6D-4D57-AC3B-C376B3DFCA8F}"/>
    <dgm:cxn modelId="{4DA9337F-D11C-476E-AE05-5B2A364DB925}" srcId="{DD8DD10D-EDB4-4E4B-BC83-E84C461A68B0}" destId="{DC72BDBF-0DB2-4BA7-B007-878199045A09}" srcOrd="3" destOrd="0" parTransId="{CEE15792-42E4-420F-9003-6B1F18B40AD3}" sibTransId="{E2F247F6-704C-4BBC-AF22-7F0814308D34}"/>
    <dgm:cxn modelId="{22F21AAE-57CA-4372-8EFF-D51A878D8068}" type="presParOf" srcId="{2FEEA954-59BB-4178-8225-9995E933C161}" destId="{929CFD2D-E967-498B-93E6-9B9A7F164174}" srcOrd="0" destOrd="0" presId="urn:microsoft.com/office/officeart/2005/8/layout/pyramid2"/>
    <dgm:cxn modelId="{0E7EDAB7-8141-4D80-BB14-4327201B27FD}" type="presParOf" srcId="{2FEEA954-59BB-4178-8225-9995E933C161}" destId="{64DAE058-CDF5-4A73-A0EE-DD345FB8C12D}" srcOrd="1" destOrd="0" presId="urn:microsoft.com/office/officeart/2005/8/layout/pyramid2"/>
    <dgm:cxn modelId="{1BBE332A-12CE-41AE-8D87-7E5C5381B69F}" type="presParOf" srcId="{64DAE058-CDF5-4A73-A0EE-DD345FB8C12D}" destId="{826CA8C9-18C6-468D-953C-347EFBEF90C3}" srcOrd="0" destOrd="0" presId="urn:microsoft.com/office/officeart/2005/8/layout/pyramid2"/>
    <dgm:cxn modelId="{79D0AB65-9093-4F70-AB22-1EB91E781C9C}" type="presParOf" srcId="{64DAE058-CDF5-4A73-A0EE-DD345FB8C12D}" destId="{54280F54-FFF3-456E-A412-9784EE49A86A}" srcOrd="1" destOrd="0" presId="urn:microsoft.com/office/officeart/2005/8/layout/pyramid2"/>
    <dgm:cxn modelId="{77A5AC57-8AE9-47F3-8C46-5CA5B365B980}" type="presParOf" srcId="{64DAE058-CDF5-4A73-A0EE-DD345FB8C12D}" destId="{549FDF35-8375-4290-871E-CE19EEAF0181}" srcOrd="2" destOrd="0" presId="urn:microsoft.com/office/officeart/2005/8/layout/pyramid2"/>
    <dgm:cxn modelId="{D535CB43-222B-4FD0-8959-D32FC27A8621}" type="presParOf" srcId="{64DAE058-CDF5-4A73-A0EE-DD345FB8C12D}" destId="{87D7696A-56FA-4D68-9C21-23F3FF8379B5}" srcOrd="3" destOrd="0" presId="urn:microsoft.com/office/officeart/2005/8/layout/pyramid2"/>
    <dgm:cxn modelId="{18D6D724-5860-4A20-A500-532C82A5C0DF}" type="presParOf" srcId="{64DAE058-CDF5-4A73-A0EE-DD345FB8C12D}" destId="{4978CD5C-ACF7-484B-B67E-065A76ED33CA}" srcOrd="4" destOrd="0" presId="urn:microsoft.com/office/officeart/2005/8/layout/pyramid2"/>
    <dgm:cxn modelId="{ECAD1B6E-6A8F-4D02-AB2E-4B88CA640AD8}" type="presParOf" srcId="{64DAE058-CDF5-4A73-A0EE-DD345FB8C12D}" destId="{308218D9-004C-4FB2-B880-C503556E37AA}" srcOrd="5" destOrd="0" presId="urn:microsoft.com/office/officeart/2005/8/layout/pyramid2"/>
    <dgm:cxn modelId="{56F635A8-D3FE-409A-A48D-7DEAC6CA50FF}" type="presParOf" srcId="{64DAE058-CDF5-4A73-A0EE-DD345FB8C12D}" destId="{BE2FF3DC-086D-4E42-8D4B-F82DF909DE56}" srcOrd="6" destOrd="0" presId="urn:microsoft.com/office/officeart/2005/8/layout/pyramid2"/>
    <dgm:cxn modelId="{CFAE688F-5087-43DD-B659-571CF088FE84}" type="presParOf" srcId="{64DAE058-CDF5-4A73-A0EE-DD345FB8C12D}" destId="{85B309C5-5865-4C98-8794-75173CE79CE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74A98-CF74-46EB-AAE2-2DA4FBF75A47}">
      <dsp:nvSpPr>
        <dsp:cNvPr id="0" name=""/>
        <dsp:cNvSpPr/>
      </dsp:nvSpPr>
      <dsp:spPr>
        <a:xfrm>
          <a:off x="0" y="612191"/>
          <a:ext cx="5064223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C5CD9-EE9E-417F-ABCE-9A1AC06F89FB}">
      <dsp:nvSpPr>
        <dsp:cNvPr id="0" name=""/>
        <dsp:cNvSpPr/>
      </dsp:nvSpPr>
      <dsp:spPr>
        <a:xfrm>
          <a:off x="241094" y="21791"/>
          <a:ext cx="4821888" cy="1180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991" tIns="0" rIns="133991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НДР кафедри теорії та методики фізичного виховання:  </a:t>
          </a:r>
          <a:r>
            <a:rPr lang="uk-UA" sz="1800" b="1" kern="1200" dirty="0" smtClean="0"/>
            <a:t>«Професійна підготовка майбутніх учителів фізичної культури в умовах трансформації освіти»</a:t>
          </a:r>
          <a:endParaRPr lang="ru-RU" sz="1800" b="1" kern="1200" dirty="0"/>
        </a:p>
      </dsp:txBody>
      <dsp:txXfrm>
        <a:off x="241094" y="21791"/>
        <a:ext cx="4821888" cy="1180800"/>
      </dsp:txXfrm>
    </dsp:sp>
    <dsp:sp modelId="{6396F4A9-363F-4DDD-A569-6BFC198944A5}">
      <dsp:nvSpPr>
        <dsp:cNvPr id="0" name=""/>
        <dsp:cNvSpPr/>
      </dsp:nvSpPr>
      <dsp:spPr>
        <a:xfrm>
          <a:off x="0" y="2426592"/>
          <a:ext cx="5064223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4A035-2938-4A89-A481-70BF8AE7FBAD}">
      <dsp:nvSpPr>
        <dsp:cNvPr id="0" name=""/>
        <dsp:cNvSpPr/>
      </dsp:nvSpPr>
      <dsp:spPr>
        <a:xfrm>
          <a:off x="241094" y="1836192"/>
          <a:ext cx="4821888" cy="11808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991" tIns="0" rIns="133991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НДР кафедри психології:</a:t>
          </a:r>
          <a:r>
            <a:rPr lang="uk-UA" sz="1800" b="1" kern="1200" dirty="0" smtClean="0"/>
            <a:t> «Збереження психічного здоров’я та актуалізація </a:t>
          </a:r>
          <a:r>
            <a:rPr lang="uk-UA" sz="1800" b="1" kern="1200" dirty="0" err="1" smtClean="0"/>
            <a:t>резильєнтності</a:t>
          </a:r>
          <a:r>
            <a:rPr lang="uk-UA" sz="1800" b="1" kern="1200" dirty="0" smtClean="0"/>
            <a:t> особистості в умовах невизначеності»</a:t>
          </a:r>
          <a:endParaRPr lang="ru-RU" sz="1800" kern="1200" dirty="0"/>
        </a:p>
      </dsp:txBody>
      <dsp:txXfrm>
        <a:off x="241094" y="1836192"/>
        <a:ext cx="4821888" cy="1180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7C61C-EF68-4A9B-88DD-1CE6B234404D}">
      <dsp:nvSpPr>
        <dsp:cNvPr id="0" name=""/>
        <dsp:cNvSpPr/>
      </dsp:nvSpPr>
      <dsp:spPr>
        <a:xfrm>
          <a:off x="126029" y="576061"/>
          <a:ext cx="2683371" cy="16100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Імплементація Міжнародного проєкту ERASMUS+ 101083203 </a:t>
          </a:r>
          <a:r>
            <a:rPr lang="uk-UA" sz="1400" b="1" kern="1200" dirty="0" err="1" smtClean="0"/>
            <a:t>Bringing</a:t>
          </a:r>
          <a:r>
            <a:rPr lang="uk-UA" sz="1400" b="1" kern="1200" dirty="0" smtClean="0"/>
            <a:t> </a:t>
          </a:r>
          <a:r>
            <a:rPr lang="uk-UA" sz="1400" b="1" kern="1200" dirty="0" err="1" smtClean="0"/>
            <a:t>Opportunities</a:t>
          </a:r>
          <a:r>
            <a:rPr lang="uk-UA" sz="1400" b="1" kern="1200" dirty="0" smtClean="0"/>
            <a:t> </a:t>
          </a:r>
          <a:r>
            <a:rPr lang="uk-UA" sz="1400" b="1" kern="1200" dirty="0" err="1" smtClean="0"/>
            <a:t>and</a:t>
          </a:r>
          <a:r>
            <a:rPr lang="uk-UA" sz="1400" b="1" kern="1200" dirty="0" smtClean="0"/>
            <a:t> </a:t>
          </a:r>
          <a:r>
            <a:rPr lang="uk-UA" sz="1400" b="1" kern="1200" dirty="0" err="1" smtClean="0"/>
            <a:t>Organizational</a:t>
          </a:r>
          <a:r>
            <a:rPr lang="uk-UA" sz="1400" b="1" kern="1200" dirty="0" smtClean="0"/>
            <a:t> </a:t>
          </a:r>
          <a:r>
            <a:rPr lang="uk-UA" sz="1400" b="1" kern="1200" dirty="0" err="1" smtClean="0"/>
            <a:t>Success</a:t>
          </a:r>
          <a:r>
            <a:rPr lang="uk-UA" sz="1400" b="1" kern="1200" dirty="0" smtClean="0"/>
            <a:t> </a:t>
          </a:r>
          <a:r>
            <a:rPr lang="uk-UA" sz="1400" b="1" kern="1200" dirty="0" err="1" smtClean="0"/>
            <a:t>To</a:t>
          </a:r>
          <a:r>
            <a:rPr lang="uk-UA" sz="1400" b="1" kern="1200" dirty="0" smtClean="0"/>
            <a:t> </a:t>
          </a:r>
          <a:r>
            <a:rPr lang="uk-UA" sz="1400" b="1" kern="1200" dirty="0" err="1" smtClean="0"/>
            <a:t>Small</a:t>
          </a:r>
          <a:r>
            <a:rPr lang="uk-UA" sz="1400" b="1" kern="1200" dirty="0" smtClean="0"/>
            <a:t> </a:t>
          </a:r>
          <a:r>
            <a:rPr lang="uk-UA" sz="1400" b="1" kern="1200" dirty="0" err="1" smtClean="0"/>
            <a:t>Local</a:t>
          </a:r>
          <a:r>
            <a:rPr lang="uk-UA" sz="1400" b="1" kern="1200" dirty="0" smtClean="0"/>
            <a:t> </a:t>
          </a:r>
          <a:r>
            <a:rPr lang="uk-UA" sz="1400" b="1" kern="1200" dirty="0" err="1" smtClean="0"/>
            <a:t>Universities</a:t>
          </a:r>
          <a:r>
            <a:rPr lang="uk-UA" sz="1400" b="1" kern="1200" dirty="0" smtClean="0"/>
            <a:t> in </a:t>
          </a:r>
          <a:r>
            <a:rPr lang="uk-UA" sz="1400" b="1" kern="1200" dirty="0" err="1" smtClean="0"/>
            <a:t>Ukraine</a:t>
          </a:r>
          <a:r>
            <a:rPr lang="uk-UA" sz="1400" b="1" kern="1200" dirty="0" smtClean="0"/>
            <a:t> (BOOST)</a:t>
          </a:r>
          <a:endParaRPr lang="ru-RU" sz="1400" b="1" kern="1200" dirty="0"/>
        </a:p>
      </dsp:txBody>
      <dsp:txXfrm>
        <a:off x="126029" y="576061"/>
        <a:ext cx="2683371" cy="1610022"/>
      </dsp:txXfrm>
    </dsp:sp>
    <dsp:sp modelId="{32F581EC-E409-4734-8AE5-12F3476FDD4B}">
      <dsp:nvSpPr>
        <dsp:cNvPr id="0" name=""/>
        <dsp:cNvSpPr/>
      </dsp:nvSpPr>
      <dsp:spPr>
        <a:xfrm>
          <a:off x="3006065" y="432052"/>
          <a:ext cx="3131869" cy="19152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Міжнародний </a:t>
          </a:r>
          <a:r>
            <a:rPr lang="uk-UA" sz="1400" b="1" kern="1200" dirty="0" err="1" smtClean="0"/>
            <a:t>проєкт</a:t>
          </a:r>
          <a:r>
            <a:rPr lang="uk-UA" sz="1400" b="1" kern="1200" dirty="0" smtClean="0"/>
            <a:t> Шведського Інституту “</a:t>
          </a:r>
          <a:r>
            <a:rPr lang="ru-RU" sz="1400" b="1" kern="1200" dirty="0" err="1" smtClean="0"/>
            <a:t>Якісна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освіта</a:t>
          </a:r>
          <a:r>
            <a:rPr lang="ru-RU" sz="1400" b="1" kern="1200" dirty="0" smtClean="0"/>
            <a:t> та </a:t>
          </a:r>
          <a:r>
            <a:rPr lang="ru-RU" sz="1400" b="1" kern="1200" dirty="0" err="1" smtClean="0"/>
            <a:t>добробут</a:t>
          </a:r>
          <a:r>
            <a:rPr lang="ru-RU" sz="1400" b="1" kern="1200" dirty="0" smtClean="0"/>
            <a:t> для </a:t>
          </a:r>
          <a:r>
            <a:rPr lang="ru-RU" sz="1400" b="1" kern="1200" dirty="0" err="1" smtClean="0"/>
            <a:t>дітей</a:t>
          </a:r>
          <a:r>
            <a:rPr lang="ru-RU" sz="1400" b="1" kern="1200" dirty="0" smtClean="0"/>
            <a:t> у </a:t>
          </a:r>
          <a:r>
            <a:rPr lang="ru-RU" sz="1400" b="1" kern="1200" dirty="0" err="1" smtClean="0"/>
            <a:t>вразливих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життєвих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ситуаціях</a:t>
          </a:r>
          <a:r>
            <a:rPr lang="ru-RU" sz="1400" b="1" kern="1200" dirty="0" smtClean="0"/>
            <a:t>: </a:t>
          </a:r>
          <a:r>
            <a:rPr lang="ru-RU" sz="1400" b="1" kern="1200" dirty="0" err="1" smtClean="0"/>
            <a:t>розвиток</a:t>
          </a:r>
          <a:r>
            <a:rPr lang="ru-RU" sz="1400" b="1" kern="1200" dirty="0" smtClean="0"/>
            <a:t> та </a:t>
          </a:r>
          <a:r>
            <a:rPr lang="ru-RU" sz="1400" b="1" kern="1200" dirty="0" err="1" smtClean="0"/>
            <a:t>забезпечення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компетенції</a:t>
          </a:r>
          <a:r>
            <a:rPr lang="ru-RU" sz="1400" b="1" kern="1200" dirty="0" smtClean="0"/>
            <a:t> персоналу для </a:t>
          </a:r>
          <a:r>
            <a:rPr lang="ru-RU" sz="1400" b="1" kern="1200" dirty="0" err="1" smtClean="0"/>
            <a:t>цілісних</a:t>
          </a:r>
          <a:r>
            <a:rPr lang="ru-RU" sz="1400" b="1" kern="1200" dirty="0" smtClean="0"/>
            <a:t> систем </a:t>
          </a:r>
          <a:r>
            <a:rPr lang="ru-RU" sz="1400" b="1" kern="1200" dirty="0" err="1" smtClean="0"/>
            <a:t>підтримки</a:t>
          </a:r>
          <a:r>
            <a:rPr lang="ru-RU" sz="1400" b="1" kern="1200" dirty="0" smtClean="0"/>
            <a:t> в </a:t>
          </a:r>
          <a:r>
            <a:rPr lang="ru-RU" sz="1400" b="1" kern="1200" dirty="0" err="1" smtClean="0"/>
            <a:t>Україні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Польщі</a:t>
          </a:r>
          <a:r>
            <a:rPr lang="ru-RU" sz="1400" b="1" kern="1200" dirty="0" smtClean="0"/>
            <a:t> та </a:t>
          </a:r>
          <a:r>
            <a:rPr lang="ru-RU" sz="1400" b="1" kern="1200" dirty="0" err="1" smtClean="0"/>
            <a:t>Швеції</a:t>
          </a:r>
          <a:r>
            <a:rPr lang="uk-UA" sz="1400" b="1" kern="1200" dirty="0" smtClean="0"/>
            <a:t> (QEW-CVLS) в рамках програми SI </a:t>
          </a:r>
          <a:r>
            <a:rPr lang="uk-UA" sz="1400" b="1" kern="1200" dirty="0" err="1" smtClean="0"/>
            <a:t>Baltic</a:t>
          </a:r>
          <a:r>
            <a:rPr lang="uk-UA" sz="1400" b="1" kern="1200" dirty="0" smtClean="0"/>
            <a:t> </a:t>
          </a:r>
          <a:r>
            <a:rPr lang="uk-UA" sz="1400" b="1" kern="1200" dirty="0" err="1" smtClean="0"/>
            <a:t>Sea</a:t>
          </a:r>
          <a:r>
            <a:rPr lang="uk-UA" sz="1400" b="1" kern="1200" dirty="0" smtClean="0"/>
            <a:t> </a:t>
          </a:r>
          <a:r>
            <a:rPr lang="uk-UA" sz="1400" b="1" kern="1200" dirty="0" err="1" smtClean="0"/>
            <a:t>Neighbourhood</a:t>
          </a:r>
          <a:r>
            <a:rPr lang="uk-UA" sz="1400" b="1" kern="1200" dirty="0" smtClean="0"/>
            <a:t> – </a:t>
          </a:r>
          <a:r>
            <a:rPr lang="uk-UA" sz="1400" b="1" kern="1200" dirty="0" err="1" smtClean="0"/>
            <a:t>проєкти</a:t>
          </a:r>
          <a:r>
            <a:rPr lang="uk-UA" sz="1400" b="1" kern="1200" dirty="0" smtClean="0"/>
            <a:t> співпраці</a:t>
          </a:r>
          <a:endParaRPr lang="ru-RU" sz="1400" b="1" kern="1200" dirty="0"/>
        </a:p>
      </dsp:txBody>
      <dsp:txXfrm>
        <a:off x="3006065" y="432052"/>
        <a:ext cx="3131869" cy="1915234"/>
      </dsp:txXfrm>
    </dsp:sp>
    <dsp:sp modelId="{1EF65632-07B9-4E7C-B739-6CF2F39EBAC4}">
      <dsp:nvSpPr>
        <dsp:cNvPr id="0" name=""/>
        <dsp:cNvSpPr/>
      </dsp:nvSpPr>
      <dsp:spPr>
        <a:xfrm>
          <a:off x="6406271" y="584658"/>
          <a:ext cx="2683371" cy="16100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Міжнародний </a:t>
          </a:r>
          <a:r>
            <a:rPr lang="uk-UA" sz="1400" b="1" kern="1200" dirty="0" err="1" smtClean="0"/>
            <a:t>проєкт</a:t>
          </a:r>
          <a:r>
            <a:rPr lang="uk-UA" sz="1400" b="1" kern="1200" dirty="0" smtClean="0"/>
            <a:t>  </a:t>
          </a:r>
          <a:r>
            <a:rPr lang="en-US" sz="1400" b="1" kern="1200" dirty="0" smtClean="0"/>
            <a:t>Erasmus+ KA2 -  </a:t>
          </a:r>
          <a:r>
            <a:rPr lang="uk-UA" sz="1400" b="1" kern="1200" dirty="0" smtClean="0"/>
            <a:t>101129379 </a:t>
          </a:r>
          <a:r>
            <a:rPr lang="uk-UA" sz="1400" b="1" kern="1200" dirty="0" err="1" smtClean="0"/>
            <a:t>“Boosting</a:t>
          </a:r>
          <a:r>
            <a:rPr lang="uk-UA" sz="1400" b="1" kern="1200" dirty="0" smtClean="0"/>
            <a:t> </a:t>
          </a:r>
          <a:r>
            <a:rPr lang="uk-UA" sz="1400" b="1" kern="1200" dirty="0" err="1" smtClean="0"/>
            <a:t>university</a:t>
          </a:r>
          <a:r>
            <a:rPr lang="uk-UA" sz="1400" b="1" kern="1200" dirty="0" smtClean="0"/>
            <a:t> </a:t>
          </a:r>
          <a:r>
            <a:rPr lang="uk-UA" sz="1400" b="1" kern="1200" dirty="0" err="1" smtClean="0"/>
            <a:t>psychological</a:t>
          </a:r>
          <a:r>
            <a:rPr lang="uk-UA" sz="1400" b="1" kern="1200" dirty="0" smtClean="0"/>
            <a:t> </a:t>
          </a:r>
          <a:r>
            <a:rPr lang="uk-UA" sz="1400" b="1" kern="1200" dirty="0" err="1" smtClean="0"/>
            <a:t>resilience</a:t>
          </a:r>
          <a:r>
            <a:rPr lang="uk-UA" sz="1400" b="1" kern="1200" dirty="0" smtClean="0"/>
            <a:t> </a:t>
          </a:r>
          <a:r>
            <a:rPr lang="uk-UA" sz="1400" b="1" kern="1200" dirty="0" err="1" smtClean="0"/>
            <a:t>and</a:t>
          </a:r>
          <a:r>
            <a:rPr lang="uk-UA" sz="1400" b="1" kern="1200" dirty="0" smtClean="0"/>
            <a:t> </a:t>
          </a:r>
          <a:r>
            <a:rPr lang="uk-UA" sz="1400" b="1" kern="1200" dirty="0" err="1" smtClean="0"/>
            <a:t>wellbeing</a:t>
          </a:r>
          <a:r>
            <a:rPr lang="uk-UA" sz="1400" b="1" kern="1200" dirty="0" smtClean="0"/>
            <a:t> </a:t>
          </a:r>
          <a:r>
            <a:rPr lang="uk-UA" sz="1400" b="1" kern="1200" dirty="0" err="1" smtClean="0"/>
            <a:t>in</a:t>
          </a:r>
          <a:r>
            <a:rPr lang="uk-UA" sz="1400" b="1" kern="1200" dirty="0" smtClean="0"/>
            <a:t> (</a:t>
          </a:r>
          <a:r>
            <a:rPr lang="uk-UA" sz="1400" b="1" kern="1200" dirty="0" err="1" smtClean="0"/>
            <a:t>post</a:t>
          </a:r>
          <a:r>
            <a:rPr lang="uk-UA" sz="1400" b="1" kern="1200" dirty="0" smtClean="0"/>
            <a:t>) </a:t>
          </a:r>
          <a:r>
            <a:rPr lang="uk-UA" sz="1400" b="1" kern="1200" dirty="0" err="1" smtClean="0"/>
            <a:t>war</a:t>
          </a:r>
          <a:r>
            <a:rPr lang="uk-UA" sz="1400" b="1" kern="1200" dirty="0" smtClean="0"/>
            <a:t> </a:t>
          </a:r>
          <a:r>
            <a:rPr lang="uk-UA" sz="1400" b="1" kern="1200" dirty="0" err="1" smtClean="0"/>
            <a:t>Ukrainian</a:t>
          </a:r>
          <a:r>
            <a:rPr lang="uk-UA" sz="1400" b="1" kern="1200" dirty="0" smtClean="0"/>
            <a:t> </a:t>
          </a:r>
          <a:r>
            <a:rPr lang="uk-UA" sz="1400" b="1" kern="1200" dirty="0" err="1" smtClean="0"/>
            <a:t>nation”</a:t>
          </a:r>
          <a:r>
            <a:rPr lang="uk-UA" sz="1400" b="1" kern="1200" dirty="0" smtClean="0"/>
            <a:t> (BURN)</a:t>
          </a:r>
          <a:endParaRPr lang="ru-RU" sz="1400" b="1" kern="1200" dirty="0"/>
        </a:p>
      </dsp:txBody>
      <dsp:txXfrm>
        <a:off x="6406271" y="584658"/>
        <a:ext cx="2683371" cy="1610022"/>
      </dsp:txXfrm>
    </dsp:sp>
    <dsp:sp modelId="{F3D75F25-14FB-4ED2-8476-6E5ECD0665E1}">
      <dsp:nvSpPr>
        <dsp:cNvPr id="0" name=""/>
        <dsp:cNvSpPr/>
      </dsp:nvSpPr>
      <dsp:spPr>
        <a:xfrm>
          <a:off x="2353" y="2615624"/>
          <a:ext cx="3235877" cy="16100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Проведення тренінгів у рамках проєкту Ради Європи «Надання допомоги на місцевому рівні внутрішньо переміщеним представникам національних меншин та </a:t>
          </a:r>
          <a:r>
            <a:rPr lang="uk-UA" sz="1400" b="1" kern="1200" dirty="0" err="1" smtClean="0"/>
            <a:t>ромів</a:t>
          </a:r>
          <a:r>
            <a:rPr lang="uk-UA" sz="1400" b="1" kern="1200" dirty="0" smtClean="0"/>
            <a:t> у зв'язку з конфліктом для підтримки їх активної участі у соціальному та громадському житті» </a:t>
          </a:r>
          <a:endParaRPr lang="ru-RU" sz="1400" b="1" kern="1200" dirty="0"/>
        </a:p>
      </dsp:txBody>
      <dsp:txXfrm>
        <a:off x="2353" y="2615624"/>
        <a:ext cx="3235877" cy="1610022"/>
      </dsp:txXfrm>
    </dsp:sp>
    <dsp:sp modelId="{38FB2AF4-A531-4F2E-9EB4-FD14BC1B0C50}">
      <dsp:nvSpPr>
        <dsp:cNvPr id="0" name=""/>
        <dsp:cNvSpPr/>
      </dsp:nvSpPr>
      <dsp:spPr>
        <a:xfrm>
          <a:off x="3506567" y="2615624"/>
          <a:ext cx="2683371" cy="16100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Освітній </a:t>
          </a:r>
          <a:r>
            <a:rPr lang="uk-UA" sz="1400" b="1" kern="1200" dirty="0" err="1" smtClean="0"/>
            <a:t>проєкт</a:t>
          </a:r>
          <a:r>
            <a:rPr lang="uk-UA" sz="1400" b="1" kern="1200" dirty="0" smtClean="0"/>
            <a:t> «Нова українська школа, університет, громада, влада – координація взаємодії на інтелектуальній платформі </a:t>
          </a:r>
          <a:r>
            <a:rPr lang="en-US" sz="1400" b="1" kern="1200" dirty="0" err="1" smtClean="0"/>
            <a:t>TeachHub</a:t>
          </a:r>
          <a:r>
            <a:rPr lang="uk-UA" sz="1400" b="1" kern="1200" dirty="0" smtClean="0"/>
            <a:t>» 2021-2026 рр. (наказ МОН України від 29.09.2021 № 1041)</a:t>
          </a:r>
          <a:endParaRPr lang="ru-RU" sz="1400" b="1" kern="1200" dirty="0"/>
        </a:p>
      </dsp:txBody>
      <dsp:txXfrm>
        <a:off x="3506567" y="2615624"/>
        <a:ext cx="2683371" cy="1610022"/>
      </dsp:txXfrm>
    </dsp:sp>
    <dsp:sp modelId="{4466DD8F-7AFE-4515-8196-E65B2EA781F0}">
      <dsp:nvSpPr>
        <dsp:cNvPr id="0" name=""/>
        <dsp:cNvSpPr/>
      </dsp:nvSpPr>
      <dsp:spPr>
        <a:xfrm>
          <a:off x="6458275" y="2615624"/>
          <a:ext cx="2683371" cy="16100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Міжнародна осіння школа «Лідерство, залучення та широка інклюзія в співпраці університетів та </a:t>
          </a:r>
          <a:r>
            <a:rPr lang="uk-UA" sz="1400" b="1" kern="1200" dirty="0" err="1" smtClean="0"/>
            <a:t>громад»в</a:t>
          </a:r>
          <a:r>
            <a:rPr lang="uk-UA" sz="1400" b="1" kern="1200" dirty="0" smtClean="0"/>
            <a:t> рамках імплементації проєкту Жана </a:t>
          </a:r>
          <a:r>
            <a:rPr lang="uk-UA" sz="1400" b="1" kern="1200" dirty="0" err="1" smtClean="0"/>
            <a:t>Монне</a:t>
          </a:r>
          <a:r>
            <a:rPr lang="uk-UA" sz="1400" b="1" kern="1200" dirty="0" smtClean="0"/>
            <a:t> «Європейські Студії соціальних інновацій в освіті» </a:t>
          </a:r>
          <a:endParaRPr lang="ru-RU" sz="1400" b="1" kern="1200" dirty="0"/>
        </a:p>
      </dsp:txBody>
      <dsp:txXfrm>
        <a:off x="6458275" y="2615624"/>
        <a:ext cx="2683371" cy="1610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CFD2D-E967-498B-93E6-9B9A7F164174}">
      <dsp:nvSpPr>
        <dsp:cNvPr id="0" name=""/>
        <dsp:cNvSpPr/>
      </dsp:nvSpPr>
      <dsp:spPr>
        <a:xfrm>
          <a:off x="680475" y="0"/>
          <a:ext cx="3888432" cy="3888432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CA8C9-18C6-468D-953C-347EFBEF90C3}">
      <dsp:nvSpPr>
        <dsp:cNvPr id="0" name=""/>
        <dsp:cNvSpPr/>
      </dsp:nvSpPr>
      <dsp:spPr>
        <a:xfrm>
          <a:off x="577861" y="389222"/>
          <a:ext cx="6621140" cy="6911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Науковий тренінг «Сучасні наукові підходи до проблем українського ділового мовлення»</a:t>
          </a:r>
          <a:endParaRPr lang="ru-RU" sz="1800" kern="1200" dirty="0"/>
        </a:p>
      </dsp:txBody>
      <dsp:txXfrm>
        <a:off x="577861" y="389222"/>
        <a:ext cx="6621140" cy="691108"/>
      </dsp:txXfrm>
    </dsp:sp>
    <dsp:sp modelId="{549FDF35-8375-4290-871E-CE19EEAF0181}">
      <dsp:nvSpPr>
        <dsp:cNvPr id="0" name=""/>
        <dsp:cNvSpPr/>
      </dsp:nvSpPr>
      <dsp:spPr>
        <a:xfrm>
          <a:off x="576067" y="1166719"/>
          <a:ext cx="6624729" cy="6911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Науково-практичний семінар «Фахова діяльність вчителя фізичної культури в інклюзивному середовищі»</a:t>
          </a:r>
          <a:endParaRPr lang="ru-RU" sz="1800" kern="1200" dirty="0"/>
        </a:p>
      </dsp:txBody>
      <dsp:txXfrm>
        <a:off x="576067" y="1166719"/>
        <a:ext cx="6624729" cy="691108"/>
      </dsp:txXfrm>
    </dsp:sp>
    <dsp:sp modelId="{4978CD5C-ACF7-484B-B67E-065A76ED33CA}">
      <dsp:nvSpPr>
        <dsp:cNvPr id="0" name=""/>
        <dsp:cNvSpPr/>
      </dsp:nvSpPr>
      <dsp:spPr>
        <a:xfrm>
          <a:off x="576067" y="1944216"/>
          <a:ext cx="6624729" cy="6911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Науково-практичний курс «Основи клінічної психології»</a:t>
          </a:r>
          <a:endParaRPr lang="ru-RU" sz="1800" kern="1200" dirty="0"/>
        </a:p>
      </dsp:txBody>
      <dsp:txXfrm>
        <a:off x="576067" y="1944216"/>
        <a:ext cx="6624729" cy="691108"/>
      </dsp:txXfrm>
    </dsp:sp>
    <dsp:sp modelId="{BE2FF3DC-086D-4E42-8D4B-F82DF909DE56}">
      <dsp:nvSpPr>
        <dsp:cNvPr id="0" name=""/>
        <dsp:cNvSpPr/>
      </dsp:nvSpPr>
      <dsp:spPr>
        <a:xfrm>
          <a:off x="648075" y="2721712"/>
          <a:ext cx="6480713" cy="6911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Науково-практичний курс «Основ практичної психології та консультування»</a:t>
          </a:r>
          <a:endParaRPr lang="ru-RU" sz="1800" kern="1200" dirty="0"/>
        </a:p>
      </dsp:txBody>
      <dsp:txXfrm>
        <a:off x="648075" y="2721712"/>
        <a:ext cx="6480713" cy="6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7241-6B6A-4A63-81D3-9BFBAA51D6F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8643-974F-41F4-9561-AF9367BD0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7241-6B6A-4A63-81D3-9BFBAA51D6F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8643-974F-41F4-9561-AF9367BD0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7241-6B6A-4A63-81D3-9BFBAA51D6F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8643-974F-41F4-9561-AF9367BD0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7241-6B6A-4A63-81D3-9BFBAA51D6F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8643-974F-41F4-9561-AF9367BD0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7241-6B6A-4A63-81D3-9BFBAA51D6F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8643-974F-41F4-9561-AF9367BD0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7241-6B6A-4A63-81D3-9BFBAA51D6F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8643-974F-41F4-9561-AF9367BD0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7241-6B6A-4A63-81D3-9BFBAA51D6F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8643-974F-41F4-9561-AF9367BD0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7241-6B6A-4A63-81D3-9BFBAA51D6F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8643-974F-41F4-9561-AF9367BD0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7241-6B6A-4A63-81D3-9BFBAA51D6F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8643-974F-41F4-9561-AF9367BD0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7241-6B6A-4A63-81D3-9BFBAA51D6F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8643-974F-41F4-9561-AF9367BD0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7241-6B6A-4A63-81D3-9BFBAA51D6F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8643-974F-41F4-9561-AF9367BD0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A7241-6B6A-4A63-81D3-9BFBAA51D6F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B8643-974F-41F4-9561-AF9367BD09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stir.ua/category/grants/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us.fulbrightonline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ulbright.org.ua/uk/" TargetMode="External"/><Relationship Id="rId5" Type="http://schemas.openxmlformats.org/officeDocument/2006/relationships/hyperlink" Target="https://horizon-europe.org.ua/uk/about-he/he-programme/" TargetMode="External"/><Relationship Id="rId4" Type="http://schemas.openxmlformats.org/officeDocument/2006/relationships/hyperlink" Target="https://erasmusplus.org.u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53444"/>
            <a:ext cx="7772400" cy="17281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 напрями науково-дослідної роботи та міжнародного співробітництва факультету у 2024-2025 </a:t>
            </a:r>
            <a:r>
              <a:rPr lang="uk-UA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н.р</a:t>
            </a: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225652"/>
            <a:ext cx="6336704" cy="1193428"/>
          </a:xfrm>
        </p:spPr>
        <p:txBody>
          <a:bodyPr>
            <a:normAutofit/>
          </a:bodyPr>
          <a:lstStyle/>
          <a:p>
            <a:pPr algn="r"/>
            <a:r>
              <a:rPr lang="uk-UA" sz="2400" i="1" dirty="0">
                <a:solidFill>
                  <a:schemeClr val="tx1"/>
                </a:solidFill>
              </a:rPr>
              <a:t>Доповідач: заступник декана з науково-дослідної роботи та міжнародного співробітництва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755576" y="265212"/>
            <a:ext cx="7632848" cy="1584176"/>
          </a:xfrm>
          <a:prstGeom prst="downArrowCallout">
            <a:avLst>
              <a:gd name="adj1" fmla="val 25000"/>
              <a:gd name="adj2" fmla="val 25000"/>
              <a:gd name="adj3" fmla="val 17564"/>
              <a:gd name="adj4" fmla="val 7641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Створення робочих груп з подання аплікаційних заявок для участі у програмі </a:t>
            </a:r>
            <a:r>
              <a:rPr lang="uk-UA" b="1" dirty="0" err="1"/>
              <a:t>Erasmus+</a:t>
            </a:r>
            <a:r>
              <a:rPr lang="uk-UA" b="1" dirty="0"/>
              <a:t> </a:t>
            </a:r>
            <a:r>
              <a:rPr lang="uk-UA" b="1" dirty="0" err="1"/>
              <a:t>Jean</a:t>
            </a:r>
            <a:r>
              <a:rPr lang="uk-UA" b="1" dirty="0"/>
              <a:t> </a:t>
            </a:r>
            <a:r>
              <a:rPr lang="uk-UA" b="1" dirty="0" err="1"/>
              <a:t>Monnet</a:t>
            </a:r>
            <a:r>
              <a:rPr lang="uk-UA" b="1" dirty="0"/>
              <a:t>, інших міжнародних програм та забезпечити участь робочих груп у подальшій співпраці з відділом міжнародних зв’язків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783964"/>
          <a:ext cx="8280920" cy="3805736"/>
        </p:xfrm>
        <a:graphic>
          <a:graphicData uri="http://schemas.openxmlformats.org/drawingml/2006/table">
            <a:tbl>
              <a:tblPr/>
              <a:tblGrid>
                <a:gridCol w="258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+mj-lt"/>
                          <a:ea typeface="Calibri"/>
                          <a:cs typeface="Times New Roman"/>
                        </a:rPr>
                        <a:t>Назва програми</a:t>
                      </a:r>
                      <a:endParaRPr lang="ru-RU" sz="20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02" marR="6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+mj-lt"/>
                          <a:ea typeface="Calibri"/>
                          <a:cs typeface="Times New Roman"/>
                        </a:rPr>
                        <a:t>Орієнтовна назва проєкту</a:t>
                      </a:r>
                      <a:endParaRPr lang="ru-RU" sz="20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02" marR="6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62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+mj-lt"/>
                          <a:ea typeface="Times New Roman"/>
                          <a:cs typeface="Times New Roman"/>
                        </a:rPr>
                        <a:t>ERASMUS+ </a:t>
                      </a:r>
                      <a:r>
                        <a:rPr lang="ru-RU" sz="2000" b="0">
                          <a:latin typeface="+mj-lt"/>
                          <a:ea typeface="Times New Roman"/>
                          <a:cs typeface="Times New Roman"/>
                        </a:rPr>
                        <a:t>КА2</a:t>
                      </a:r>
                      <a:endParaRPr lang="ru-RU" sz="20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02" marR="6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+mj-lt"/>
                          <a:ea typeface="Times New Roman"/>
                          <a:cs typeface="Times New Roman"/>
                        </a:rPr>
                        <a:t>Соціокультурний та психологічний ресурс інноваційної університетської освіти в розбудові міграційної політики та підтримці </a:t>
                      </a:r>
                      <a:r>
                        <a:rPr lang="uk-UA" sz="2000" b="0" dirty="0" err="1" smtClean="0">
                          <a:latin typeface="+mj-lt"/>
                          <a:ea typeface="Times New Roman"/>
                          <a:cs typeface="Times New Roman"/>
                        </a:rPr>
                        <a:t>релакованих</a:t>
                      </a:r>
                      <a:r>
                        <a:rPr lang="uk-UA" sz="2000" b="0" dirty="0" smtClean="0">
                          <a:latin typeface="+mj-lt"/>
                          <a:ea typeface="Times New Roman"/>
                          <a:cs typeface="Times New Roman"/>
                        </a:rPr>
                        <a:t>  закладів вищої освіти</a:t>
                      </a:r>
                      <a:endParaRPr lang="ru-RU" sz="20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02" marR="6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81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+mj-lt"/>
                          <a:ea typeface="Calibri"/>
                          <a:cs typeface="Times New Roman"/>
                        </a:rPr>
                        <a:t>ERASMUS+</a:t>
                      </a:r>
                      <a:endParaRPr lang="ru-RU" sz="2000" b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+mj-lt"/>
                          <a:ea typeface="Times New Roman"/>
                          <a:cs typeface="Times New Roman"/>
                        </a:rPr>
                        <a:t>Ka211: Capacity Building in Higher Education</a:t>
                      </a:r>
                      <a:endParaRPr lang="ru-RU" sz="20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02" marR="6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j-lt"/>
                          <a:ea typeface="Calibri"/>
                          <a:cs typeface="Times New Roman"/>
                        </a:rPr>
                        <a:t>Implementation of Self-defense-oriented classes in higher education</a:t>
                      </a:r>
                      <a:endParaRPr lang="ru-RU" sz="20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502" marR="6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827584" y="193204"/>
            <a:ext cx="7776864" cy="1224136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Заходи щодо </a:t>
            </a:r>
            <a:r>
              <a:rPr lang="uk-UA" b="1" dirty="0"/>
              <a:t>внутрішнього контролю якості наукової діяльності та посилення її зв’язку із якістю освітнього процесу (забезпечення внутрішнього контролю якості наукової продукції)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417340"/>
          <a:ext cx="8568951" cy="3966912"/>
        </p:xfrm>
        <a:graphic>
          <a:graphicData uri="http://schemas.openxmlformats.org/drawingml/2006/table">
            <a:tbl>
              <a:tblPr/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5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Пропозиція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39" marR="23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Виконавці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39" marR="23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Термін виконання (на постійній основі або конкретній період)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39" marR="23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Проведення бесід з презентаційним матеріалом для студентів спеціальності 017 Фізична культура і спорт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39" marR="23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Цибульська В.В.,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Олійник М.О.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39" marR="23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На постійній  основі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39" marR="23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Онлайн тренінг «Доброчесність у наукових дослідженнях: виклики сучасності (від теорії до практики)»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39" marR="23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Проф. Христова Т.Є., ст.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викл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Непша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О.В.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39" marR="23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Листопад 2024 р.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39" marR="23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3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Науковий семінар «</a:t>
                      </a: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Академічна доброчесність, відкрита наука та штучний інтелект: проєктування доброчесного освітнього середовища»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39" marR="23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Варіна Г.Б.,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Шевченко С.В.,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Ковальова О.В.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39" marR="23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лютий 2025 р.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39" marR="23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3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Науковий семінар «Роль освіти та науки в досягненні цілей сталого розвитку»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39" marR="23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Фалько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Н.М.,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Гузь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Н.В.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39" marR="23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Лютий 2025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39" marR="23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Круглий стіл «Особливості системи освіти та науки у країнах ЄС»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39" marR="23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Остополець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І.Ю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39" marR="23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листопад 2024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39" marR="23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3419872" y="553244"/>
            <a:ext cx="5328592" cy="936104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План </a:t>
            </a:r>
            <a:r>
              <a:rPr lang="uk-UA" b="1" dirty="0"/>
              <a:t>комерціалізації наукових послуг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39552" y="1273324"/>
          <a:ext cx="777686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578" name="Picture 2" descr="Межкультурная коммуникация клипарт (46 фото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264" y="0"/>
            <a:ext cx="2725190" cy="1705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право 1"/>
          <p:cNvSpPr/>
          <p:nvPr/>
        </p:nvSpPr>
        <p:spPr>
          <a:xfrm>
            <a:off x="179512" y="337220"/>
            <a:ext cx="1656184" cy="4896544"/>
          </a:xfrm>
          <a:prstGeom prst="rightArrowCallout">
            <a:avLst>
              <a:gd name="adj1" fmla="val 25000"/>
              <a:gd name="adj2" fmla="val 25000"/>
              <a:gd name="adj3" fmla="val 14811"/>
              <a:gd name="adj4" fmla="val 7945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dirty="0"/>
              <a:t>План підготовки та видання монографій, фахових публікацій та публікацій у </a:t>
            </a:r>
            <a:r>
              <a:rPr lang="uk-UA" dirty="0" err="1"/>
              <a:t>накометричних</a:t>
            </a:r>
            <a:r>
              <a:rPr lang="uk-UA" dirty="0"/>
              <a:t> базах даних </a:t>
            </a:r>
            <a:r>
              <a:rPr lang="uk-UA" dirty="0" err="1"/>
              <a:t>Scopus</a:t>
            </a:r>
            <a:r>
              <a:rPr lang="uk-UA" dirty="0"/>
              <a:t> та Web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 smtClean="0"/>
              <a:t>Science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790700" y="265212"/>
          <a:ext cx="70297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339752" y="265212"/>
            <a:ext cx="6048672" cy="864096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Науково-дослідна та інноваційна діяльність </a:t>
            </a:r>
            <a:r>
              <a:rPr lang="uk-UA" b="1" dirty="0" smtClean="0"/>
              <a:t>студентів</a:t>
            </a:r>
            <a:endParaRPr lang="ru-RU" b="1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683568" y="1921396"/>
            <a:ext cx="3312368" cy="1224136"/>
          </a:xfrm>
          <a:prstGeom prst="wedgeRoundRectCallout">
            <a:avLst>
              <a:gd name="adj1" fmla="val 2606"/>
              <a:gd name="adj2" fmla="val -11446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Участь у наукових заходах різного рівня (круглі столи, семінари, конференції, тощо)</a:t>
            </a:r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4716016" y="1849388"/>
            <a:ext cx="3744416" cy="1368152"/>
          </a:xfrm>
          <a:prstGeom prst="wedgeRoundRectCallout">
            <a:avLst>
              <a:gd name="adj1" fmla="val 480"/>
              <a:gd name="adj2" fmla="val -11323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Підготовка </a:t>
            </a:r>
            <a:r>
              <a:rPr lang="uk-UA" dirty="0" smtClean="0"/>
              <a:t>здобувачів до участі у обласних </a:t>
            </a:r>
            <a:r>
              <a:rPr lang="uk-UA" dirty="0"/>
              <a:t>та </a:t>
            </a:r>
            <a:r>
              <a:rPr lang="uk-UA" dirty="0" smtClean="0"/>
              <a:t>Всеукраїнських  конкурсах студентських наукових робіт та Всеукраїнських олімпіадах </a:t>
            </a:r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83568" y="4009628"/>
            <a:ext cx="2880320" cy="1008112"/>
          </a:xfrm>
          <a:prstGeom prst="wedgeRoundRectCallout">
            <a:avLst>
              <a:gd name="adj1" fmla="val -3244"/>
              <a:gd name="adj2" fmla="val -12503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Активізація діяльності студентських наукових гуртків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860032" y="4009628"/>
            <a:ext cx="3672408" cy="1152128"/>
          </a:xfrm>
          <a:prstGeom prst="wedgeRoundRectCallout">
            <a:avLst>
              <a:gd name="adj1" fmla="val 5161"/>
              <a:gd name="adj2" fmla="val -9301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Залучення здобувачів до проєктної діяльності. Підготовка </a:t>
            </a:r>
            <a:r>
              <a:rPr lang="uk-UA" dirty="0" err="1" smtClean="0"/>
              <a:t>стартапів</a:t>
            </a:r>
            <a:endParaRPr lang="ru-RU" dirty="0"/>
          </a:p>
        </p:txBody>
      </p:sp>
      <p:pic>
        <p:nvPicPr>
          <p:cNvPr id="25602" name="Picture 2" descr="Наука и образование клипарт (48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663435" cy="2024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51520" y="193204"/>
            <a:ext cx="4896544" cy="1584176"/>
          </a:xfrm>
          <a:prstGeom prst="downArrowCallout">
            <a:avLst>
              <a:gd name="adj1" fmla="val 23440"/>
              <a:gd name="adj2" fmla="val 25000"/>
              <a:gd name="adj3" fmla="val 17980"/>
              <a:gd name="adj4" fmla="val 7121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Наукова, науково-технічна та інноваційна діяльність </a:t>
            </a:r>
            <a:r>
              <a:rPr lang="uk-UA" b="1" dirty="0"/>
              <a:t>колективу науково-педагогічних </a:t>
            </a:r>
            <a:r>
              <a:rPr lang="uk-UA" b="1" dirty="0" smtClean="0"/>
              <a:t>працівників факультету ФКСП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1777380"/>
          <a:ext cx="506422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C:\Users\user\Desktop\ФОН\1676666336_grizly-club-p-nauka-i-obrazovanie-klipart-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433564"/>
            <a:ext cx="2137420" cy="213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5508104" y="1129308"/>
            <a:ext cx="3456384" cy="2232248"/>
          </a:xfrm>
          <a:prstGeom prst="wedgeRoundRectCallout">
            <a:avLst>
              <a:gd name="adj1" fmla="val -60517"/>
              <a:gd name="adj2" fmla="val -6053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Підготовка та подання </a:t>
            </a:r>
            <a:r>
              <a:rPr lang="uk-UA" b="1" dirty="0"/>
              <a:t>матеріалів до участі XVI Міжнародної виставки «</a:t>
            </a:r>
            <a:r>
              <a:rPr lang="uk-UA" b="1" dirty="0" err="1"/>
              <a:t>Інноватика</a:t>
            </a:r>
            <a:r>
              <a:rPr lang="uk-UA" b="1" dirty="0"/>
              <a:t> в сучасній освіті</a:t>
            </a:r>
            <a:r>
              <a:rPr lang="uk-UA" b="1" dirty="0" smtClean="0"/>
              <a:t>» (до 22 вересня 2024 року)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539552" y="193204"/>
            <a:ext cx="7200800" cy="1224136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Перспективний план </a:t>
            </a:r>
            <a:r>
              <a:rPr lang="uk-UA" b="1" dirty="0"/>
              <a:t>проведення в університеті міжнародних, всеукраїнських і регіональних конференцій, наукових семінарів, круглих столів та інших заходів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3" y="1248470"/>
          <a:ext cx="6768751" cy="4441426"/>
        </p:xfrm>
        <a:graphic>
          <a:graphicData uri="http://schemas.openxmlformats.org/drawingml/2006/table">
            <a:tbl>
              <a:tblPr/>
              <a:tblGrid>
                <a:gridCol w="3910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3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Назва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76" marR="25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Термін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76" marR="25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Тип конференції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76" marR="25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5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Ефективність підготовки  фахівців галузі фізичної культури  і спорту: порівняльний аспект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76" marR="25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Лютий 2025р.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76" marR="25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Науковий семінар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76" marR="25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6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Фізична культура та спорт в освітньому просторі: виклики сучасності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76" marR="25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Березень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2025 р.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76" marR="25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Круглий стіл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76" marR="25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1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Міжнародна науково-практична конференція здобувачів вищої освіти і молодих учених «Євроінтеграційні орієнтири інноваційного наукового пошуку молоді України»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76" marR="25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Червень 2025 р.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76" marR="25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Науково-практична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76" marR="25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Інформаційні та інноваційні технології в XXI столітті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76" marR="25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Катовіце, Польща,19-20 вересня 2024 р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76" marR="25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ІІ Міжнародна науково-практична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76" marR="25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5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Сучасна вища освіта: досягнення, виклики та перспективи розвитку в умовах невизначеності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76" marR="25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Запоріжжя, 04–05 жовтня 2024 року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76" marR="25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ІІ Міжнародна науково-практична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76" marR="25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6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Сучасні проблеми забезпечення якості життя в глобалізованому світі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76" marR="25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Ополе, Польща,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листопад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76" marR="25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IX Міжнародна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наукова конференція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976" marR="25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Выноска со стрелкой влево 4"/>
          <p:cNvSpPr/>
          <p:nvPr/>
        </p:nvSpPr>
        <p:spPr>
          <a:xfrm>
            <a:off x="7092280" y="769268"/>
            <a:ext cx="1800200" cy="4752528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uk-UA" sz="2400" b="1" dirty="0" smtClean="0"/>
              <a:t>Міжнародні – 4</a:t>
            </a:r>
          </a:p>
          <a:p>
            <a:pPr algn="ctr"/>
            <a:r>
              <a:rPr lang="uk-UA" sz="2400" b="1" dirty="0" smtClean="0"/>
              <a:t>Всеукраїнські, регіональні - 2</a:t>
            </a:r>
            <a:endParaRPr lang="ru-RU" sz="2400" b="1" dirty="0"/>
          </a:p>
        </p:txBody>
      </p:sp>
      <p:pic>
        <p:nvPicPr>
          <p:cNvPr id="2050" name="Picture 2" descr="Free Vector | Conference concept illust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131" y="193204"/>
            <a:ext cx="1513377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827584" y="193204"/>
            <a:ext cx="7416824" cy="108012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Участь в інноваційних міжнародних, національних, приватних та інших наукових, дослідницьких </a:t>
            </a:r>
            <a:r>
              <a:rPr lang="uk-UA" b="1" dirty="0" err="1"/>
              <a:t>проєктах</a:t>
            </a:r>
            <a:r>
              <a:rPr lang="uk-UA" b="1" dirty="0"/>
              <a:t> і </a:t>
            </a:r>
            <a:r>
              <a:rPr lang="uk-UA" b="1" dirty="0" err="1" smtClean="0"/>
              <a:t>стартапах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88752362"/>
              </p:ext>
            </p:extLst>
          </p:nvPr>
        </p:nvGraphicFramePr>
        <p:xfrm>
          <a:off x="0" y="1057300"/>
          <a:ext cx="9144000" cy="46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6" name="AutoShape 2" descr="Venture Projects Stock Illustrations – 229 Venture Projects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eople holding a project poster Teamwork concept Vector 6622813 Vector Art  at Vecteez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345332"/>
            <a:ext cx="3022305" cy="3022305"/>
          </a:xfrm>
          <a:prstGeom prst="rect">
            <a:avLst/>
          </a:prstGeom>
          <a:noFill/>
        </p:spPr>
      </p:pic>
      <p:sp>
        <p:nvSpPr>
          <p:cNvPr id="3" name="Выноска со стрелкой вниз 2"/>
          <p:cNvSpPr/>
          <p:nvPr/>
        </p:nvSpPr>
        <p:spPr>
          <a:xfrm>
            <a:off x="467544" y="337220"/>
            <a:ext cx="5760640" cy="864096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Перспектии</a:t>
            </a:r>
            <a:r>
              <a:rPr lang="uk-UA" dirty="0" smtClean="0"/>
              <a:t> розвитку проєктної діяльності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201316"/>
            <a:ext cx="5328592" cy="38164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Tx/>
              <a:buChar char="-"/>
            </a:pPr>
            <a:r>
              <a:rPr lang="uk-UA" b="1" dirty="0" smtClean="0"/>
              <a:t>Міжнародні міждисциплінарні </a:t>
            </a:r>
            <a:r>
              <a:rPr lang="uk-UA" b="1" dirty="0" err="1" smtClean="0"/>
              <a:t>проєкти</a:t>
            </a:r>
            <a:r>
              <a:rPr lang="uk-UA" b="1" dirty="0" smtClean="0"/>
              <a:t>;</a:t>
            </a:r>
          </a:p>
          <a:p>
            <a:pPr lvl="0" algn="just">
              <a:buFontTx/>
              <a:buChar char="-"/>
            </a:pPr>
            <a:r>
              <a:rPr lang="uk-UA" b="1" dirty="0"/>
              <a:t> </a:t>
            </a:r>
            <a:r>
              <a:rPr lang="uk-UA" b="1" dirty="0" smtClean="0"/>
              <a:t>програми SI </a:t>
            </a:r>
            <a:r>
              <a:rPr lang="uk-UA" b="1" dirty="0" err="1" smtClean="0"/>
              <a:t>Baltic</a:t>
            </a:r>
            <a:r>
              <a:rPr lang="uk-UA" b="1" dirty="0" smtClean="0"/>
              <a:t> </a:t>
            </a:r>
            <a:r>
              <a:rPr lang="uk-UA" b="1" dirty="0" err="1" smtClean="0"/>
              <a:t>Sea</a:t>
            </a:r>
            <a:r>
              <a:rPr lang="uk-UA" b="1" dirty="0" smtClean="0"/>
              <a:t> </a:t>
            </a:r>
            <a:r>
              <a:rPr lang="uk-UA" b="1" dirty="0" err="1" smtClean="0"/>
              <a:t>Neighbourhood</a:t>
            </a:r>
            <a:r>
              <a:rPr lang="uk-UA" b="1" dirty="0" smtClean="0"/>
              <a:t> – </a:t>
            </a:r>
            <a:r>
              <a:rPr lang="uk-UA" b="1" dirty="0" err="1" smtClean="0"/>
              <a:t>проєкти</a:t>
            </a:r>
            <a:r>
              <a:rPr lang="uk-UA" b="1" dirty="0" smtClean="0"/>
              <a:t> співпраці</a:t>
            </a:r>
            <a:endParaRPr lang="ru-RU" b="1" dirty="0" smtClean="0"/>
          </a:p>
          <a:p>
            <a:pPr algn="just">
              <a:buFontTx/>
              <a:buChar char="-"/>
            </a:pPr>
            <a:r>
              <a:rPr lang="uk-UA" b="1" dirty="0" smtClean="0"/>
              <a:t> </a:t>
            </a:r>
            <a:r>
              <a:rPr lang="en-US" b="1" dirty="0" smtClean="0"/>
              <a:t>Erasmus + -  </a:t>
            </a:r>
            <a:r>
              <a:rPr lang="en-US" b="1" dirty="0" smtClean="0">
                <a:hlinkClick r:id="rId4"/>
              </a:rPr>
              <a:t>https://erasmusplus.org.ua/</a:t>
            </a:r>
            <a:endParaRPr lang="en-US" b="1" dirty="0" smtClean="0"/>
          </a:p>
          <a:p>
            <a:pPr algn="just">
              <a:buFontTx/>
              <a:buChar char="-"/>
            </a:pPr>
            <a:r>
              <a:rPr lang="ru-RU" b="1" dirty="0" err="1"/>
              <a:t>Програма</a:t>
            </a:r>
            <a:r>
              <a:rPr lang="ru-RU" b="1" dirty="0"/>
              <a:t> «Горизонт </a:t>
            </a:r>
            <a:r>
              <a:rPr lang="ru-RU" b="1" dirty="0" err="1"/>
              <a:t>Європа</a:t>
            </a:r>
            <a:r>
              <a:rPr lang="ru-RU" b="1" dirty="0" smtClean="0"/>
              <a:t>»</a:t>
            </a:r>
            <a:r>
              <a:rPr lang="en-US" b="1" dirty="0" smtClean="0"/>
              <a:t> - </a:t>
            </a:r>
            <a:r>
              <a:rPr lang="en-US" b="1" dirty="0" smtClean="0">
                <a:hlinkClick r:id="rId5"/>
              </a:rPr>
              <a:t>https://horizon-europe.org.ua/uk/about-he/he-programme/</a:t>
            </a:r>
            <a:endParaRPr lang="en-US" b="1" dirty="0" smtClean="0"/>
          </a:p>
          <a:p>
            <a:pPr algn="just">
              <a:buFontTx/>
              <a:buChar char="-"/>
            </a:pPr>
            <a:r>
              <a:rPr lang="en-US" b="1" dirty="0" smtClean="0"/>
              <a:t> </a:t>
            </a:r>
            <a:r>
              <a:rPr lang="ru-RU" b="1" dirty="0" err="1"/>
              <a:t>Програма</a:t>
            </a:r>
            <a:r>
              <a:rPr lang="ru-RU" b="1" dirty="0"/>
              <a:t> </a:t>
            </a:r>
            <a:r>
              <a:rPr lang="ru-RU" b="1" dirty="0" err="1"/>
              <a:t>iменi</a:t>
            </a:r>
            <a:r>
              <a:rPr lang="ru-RU" b="1" dirty="0"/>
              <a:t> </a:t>
            </a:r>
            <a:r>
              <a:rPr lang="ru-RU" b="1" dirty="0" err="1"/>
              <a:t>Фулбрайта</a:t>
            </a:r>
            <a:r>
              <a:rPr lang="ru-RU" b="1" dirty="0"/>
              <a:t> в </a:t>
            </a:r>
            <a:r>
              <a:rPr lang="ru-RU" b="1" dirty="0" err="1" smtClean="0"/>
              <a:t>Українi</a:t>
            </a:r>
            <a:r>
              <a:rPr lang="ru-RU" b="1" dirty="0" smtClean="0"/>
              <a:t> - </a:t>
            </a:r>
            <a:r>
              <a:rPr lang="en-GB" b="1" dirty="0" smtClean="0">
                <a:hlinkClick r:id="rId6"/>
              </a:rPr>
              <a:t>https://fulbright.org.ua/uk/</a:t>
            </a:r>
            <a:r>
              <a:rPr lang="uk-UA" b="1" dirty="0" smtClean="0"/>
              <a:t>, </a:t>
            </a:r>
            <a:r>
              <a:rPr lang="en-GB" b="1" dirty="0" smtClean="0">
                <a:hlinkClick r:id="rId7"/>
              </a:rPr>
              <a:t>https://us.fulbrightonline.org/</a:t>
            </a:r>
            <a:r>
              <a:rPr lang="uk-UA" b="1" dirty="0" smtClean="0"/>
              <a:t> </a:t>
            </a:r>
          </a:p>
          <a:p>
            <a:pPr algn="just">
              <a:buFontTx/>
              <a:buChar char="-"/>
            </a:pPr>
            <a:r>
              <a:rPr lang="uk-UA" b="1" dirty="0"/>
              <a:t> </a:t>
            </a:r>
            <a:r>
              <a:rPr lang="uk-UA" b="1" dirty="0" smtClean="0"/>
              <a:t>грантові заявки (регіональні, всеукраїнські) - </a:t>
            </a:r>
            <a:r>
              <a:rPr lang="en-GB" b="1" dirty="0" smtClean="0">
                <a:hlinkClick r:id="rId8"/>
              </a:rPr>
              <a:t>https://www.prostir.ua/category/grants/</a:t>
            </a:r>
            <a:r>
              <a:rPr lang="uk-UA" b="1" dirty="0" smtClean="0"/>
              <a:t> </a:t>
            </a:r>
            <a:endParaRPr lang="en-US" b="1" dirty="0" smtClean="0"/>
          </a:p>
          <a:p>
            <a:pPr algn="just">
              <a:buFontTx/>
              <a:buChar char="-"/>
            </a:pP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63220"/>
            <a:ext cx="8592616" cy="483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204"/>
            <a:ext cx="896448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3204"/>
            <a:ext cx="872761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204"/>
            <a:ext cx="9095656" cy="511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838</Words>
  <Application>Microsoft Office PowerPoint</Application>
  <PresentationFormat>Экран (16:10)</PresentationFormat>
  <Paragraphs>89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Про напрями науково-дослідної роботи та міжнародного співробітництва факультету у 2024-2025 н.р.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напрями науково-дослідної роботи та міжнародного співробітництва факультету у 2024-2025 н.р.</dc:title>
  <dc:creator>Пользователь</dc:creator>
  <cp:lastModifiedBy>1</cp:lastModifiedBy>
  <cp:revision>12</cp:revision>
  <dcterms:created xsi:type="dcterms:W3CDTF">2024-09-18T06:59:55Z</dcterms:created>
  <dcterms:modified xsi:type="dcterms:W3CDTF">2024-12-17T18:32:41Z</dcterms:modified>
</cp:coreProperties>
</file>