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5715000" type="screen16x1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92" y="-90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AngAx val="1"/>
    </c:view3D>
    <c:plotArea>
      <c:layout/>
      <c:bar3DChart>
        <c:barDir val="bar"/>
        <c:grouping val="clustered"/>
        <c:ser>
          <c:idx val="0"/>
          <c:order val="0"/>
          <c:dLbls>
            <c:showVal val="1"/>
          </c:dLbls>
          <c:cat>
            <c:strRef>
              <c:f>Лист1!$A$1:$A$4</c:f>
              <c:strCache>
                <c:ptCount val="4"/>
                <c:pt idx="0">
                  <c:v>міжнародні</c:v>
                </c:pt>
                <c:pt idx="1">
                  <c:v>всеукраїнські</c:v>
                </c:pt>
                <c:pt idx="2">
                  <c:v>регіональні</c:v>
                </c:pt>
                <c:pt idx="3">
                  <c:v>закордонні</c:v>
                </c:pt>
              </c:strCache>
            </c:strRef>
          </c:cat>
          <c:val>
            <c:numRef>
              <c:f>Лист1!$B$1:$B$4</c:f>
              <c:numCache>
                <c:formatCode>General</c:formatCode>
                <c:ptCount val="4"/>
                <c:pt idx="0">
                  <c:v>133</c:v>
                </c:pt>
                <c:pt idx="1">
                  <c:v>149</c:v>
                </c:pt>
                <c:pt idx="2">
                  <c:v>6</c:v>
                </c:pt>
                <c:pt idx="3">
                  <c:v>50</c:v>
                </c:pt>
              </c:numCache>
            </c:numRef>
          </c:val>
        </c:ser>
        <c:shape val="cylinder"/>
        <c:axId val="114648192"/>
        <c:axId val="119353344"/>
        <c:axId val="0"/>
      </c:bar3DChart>
      <c:catAx>
        <c:axId val="114648192"/>
        <c:scaling>
          <c:orientation val="minMax"/>
        </c:scaling>
        <c:axPos val="l"/>
        <c:majorTickMark val="none"/>
        <c:tickLblPos val="nextTo"/>
        <c:crossAx val="119353344"/>
        <c:crosses val="autoZero"/>
        <c:auto val="1"/>
        <c:lblAlgn val="ctr"/>
        <c:lblOffset val="100"/>
      </c:catAx>
      <c:valAx>
        <c:axId val="119353344"/>
        <c:scaling>
          <c:orientation val="minMax"/>
        </c:scaling>
        <c:axPos val="b"/>
        <c:majorGridlines/>
        <c:numFmt formatCode="General" sourceLinked="1"/>
        <c:majorTickMark val="none"/>
        <c:tickLblPos val="nextTo"/>
        <c:crossAx val="114648192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txPr>
    <a:bodyPr/>
    <a:lstStyle/>
    <a:p>
      <a:pPr>
        <a:defRPr sz="20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AngAx val="1"/>
    </c:view3D>
    <c:plotArea>
      <c:layout/>
      <c:bar3DChart>
        <c:barDir val="bar"/>
        <c:grouping val="clustered"/>
        <c:ser>
          <c:idx val="0"/>
          <c:order val="0"/>
          <c:dLbls>
            <c:showVal val="1"/>
          </c:dLbls>
          <c:cat>
            <c:strRef>
              <c:f>Лист2!$A$1:$A$5</c:f>
              <c:strCache>
                <c:ptCount val="5"/>
                <c:pt idx="0">
                  <c:v>Фахові видання</c:v>
                </c:pt>
                <c:pt idx="1">
                  <c:v>Матеріали конференцій / тези</c:v>
                </c:pt>
                <c:pt idx="2">
                  <c:v>Зарубіжні видання</c:v>
                </c:pt>
                <c:pt idx="3">
                  <c:v>Наукометричні видання (Scopus, Web of science)</c:v>
                </c:pt>
                <c:pt idx="4">
                  <c:v>Розділи у колективних монографіях</c:v>
                </c:pt>
              </c:strCache>
            </c:strRef>
          </c:cat>
          <c:val>
            <c:numRef>
              <c:f>Лист2!$B$1:$B$5</c:f>
              <c:numCache>
                <c:formatCode>General</c:formatCode>
                <c:ptCount val="5"/>
                <c:pt idx="0">
                  <c:v>8</c:v>
                </c:pt>
                <c:pt idx="1">
                  <c:v>25</c:v>
                </c:pt>
                <c:pt idx="2">
                  <c:v>5</c:v>
                </c:pt>
                <c:pt idx="3">
                  <c:v>3</c:v>
                </c:pt>
                <c:pt idx="4">
                  <c:v>6</c:v>
                </c:pt>
              </c:numCache>
            </c:numRef>
          </c:val>
        </c:ser>
        <c:shape val="cylinder"/>
        <c:axId val="98584064"/>
        <c:axId val="120388608"/>
        <c:axId val="0"/>
      </c:bar3DChart>
      <c:catAx>
        <c:axId val="98584064"/>
        <c:scaling>
          <c:orientation val="minMax"/>
        </c:scaling>
        <c:axPos val="l"/>
        <c:majorTickMark val="none"/>
        <c:tickLblPos val="nextTo"/>
        <c:crossAx val="120388608"/>
        <c:crosses val="autoZero"/>
        <c:auto val="1"/>
        <c:lblAlgn val="ctr"/>
        <c:lblOffset val="100"/>
      </c:catAx>
      <c:valAx>
        <c:axId val="120388608"/>
        <c:scaling>
          <c:orientation val="minMax"/>
        </c:scaling>
        <c:axPos val="b"/>
        <c:majorGridlines/>
        <c:numFmt formatCode="General" sourceLinked="1"/>
        <c:majorTickMark val="none"/>
        <c:tickLblPos val="nextTo"/>
        <c:crossAx val="98584064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txPr>
    <a:bodyPr/>
    <a:lstStyle/>
    <a:p>
      <a:pPr>
        <a:defRPr sz="16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7E18D0-8392-4F77-8E37-271B62037D55}" type="doc">
      <dgm:prSet loTypeId="urn:microsoft.com/office/officeart/2005/8/layout/default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DE1C92DD-E875-4708-AEC0-C3F7F608D4C3}">
      <dgm:prSet phldrT="[Текст]"/>
      <dgm:spPr/>
      <dgm:t>
        <a:bodyPr/>
        <a:lstStyle/>
        <a:p>
          <a:r>
            <a:rPr lang="uk-UA" dirty="0" smtClean="0"/>
            <a:t>Участь у Всеукраїнських наукових конкурсах</a:t>
          </a:r>
          <a:endParaRPr lang="ru-RU" dirty="0"/>
        </a:p>
      </dgm:t>
    </dgm:pt>
    <dgm:pt modelId="{66C2BC98-0D4A-481A-B4EA-6413FCF79AEC}" type="parTrans" cxnId="{D0D22E93-51A6-4C55-8566-9BE31F79BF34}">
      <dgm:prSet/>
      <dgm:spPr/>
      <dgm:t>
        <a:bodyPr/>
        <a:lstStyle/>
        <a:p>
          <a:endParaRPr lang="ru-RU"/>
        </a:p>
      </dgm:t>
    </dgm:pt>
    <dgm:pt modelId="{581C3D98-AB97-49D8-A313-B716EC659962}" type="sibTrans" cxnId="{D0D22E93-51A6-4C55-8566-9BE31F79BF34}">
      <dgm:prSet/>
      <dgm:spPr/>
      <dgm:t>
        <a:bodyPr/>
        <a:lstStyle/>
        <a:p>
          <a:endParaRPr lang="ru-RU"/>
        </a:p>
      </dgm:t>
    </dgm:pt>
    <dgm:pt modelId="{269CA590-60E2-45D6-959A-8E83BA63229C}">
      <dgm:prSet phldrT="[Текст]"/>
      <dgm:spPr/>
      <dgm:t>
        <a:bodyPr/>
        <a:lstStyle/>
        <a:p>
          <a:r>
            <a:rPr lang="uk-UA" dirty="0" err="1" smtClean="0"/>
            <a:t>Проєктна</a:t>
          </a:r>
          <a:r>
            <a:rPr lang="uk-UA" dirty="0" smtClean="0"/>
            <a:t> діяльність</a:t>
          </a:r>
          <a:endParaRPr lang="ru-RU" dirty="0"/>
        </a:p>
      </dgm:t>
    </dgm:pt>
    <dgm:pt modelId="{F9621DDC-DE7F-40F7-9330-3E6D97B4A5E2}" type="parTrans" cxnId="{A5C6ED6E-4C06-4FF6-94C0-6AED4C24F458}">
      <dgm:prSet/>
      <dgm:spPr/>
      <dgm:t>
        <a:bodyPr/>
        <a:lstStyle/>
        <a:p>
          <a:endParaRPr lang="ru-RU"/>
        </a:p>
      </dgm:t>
    </dgm:pt>
    <dgm:pt modelId="{1E32C343-4AB6-4BB0-B063-1666F0BF72A7}" type="sibTrans" cxnId="{A5C6ED6E-4C06-4FF6-94C0-6AED4C24F458}">
      <dgm:prSet/>
      <dgm:spPr/>
      <dgm:t>
        <a:bodyPr/>
        <a:lstStyle/>
        <a:p>
          <a:endParaRPr lang="ru-RU"/>
        </a:p>
      </dgm:t>
    </dgm:pt>
    <dgm:pt modelId="{45BBCF2F-B44A-46CA-B153-2D8E90B54079}">
      <dgm:prSet phldrT="[Текст]"/>
      <dgm:spPr/>
      <dgm:t>
        <a:bodyPr/>
        <a:lstStyle/>
        <a:p>
          <a:r>
            <a:rPr lang="uk-UA" dirty="0" smtClean="0"/>
            <a:t>Публікаційна активність</a:t>
          </a:r>
          <a:endParaRPr lang="ru-RU" dirty="0"/>
        </a:p>
      </dgm:t>
    </dgm:pt>
    <dgm:pt modelId="{AF43D62C-4E5F-4958-9811-424BBD8554F8}" type="parTrans" cxnId="{4EC49E16-9BD6-43E0-8C71-F0D1DD8173AA}">
      <dgm:prSet/>
      <dgm:spPr/>
      <dgm:t>
        <a:bodyPr/>
        <a:lstStyle/>
        <a:p>
          <a:endParaRPr lang="ru-RU"/>
        </a:p>
      </dgm:t>
    </dgm:pt>
    <dgm:pt modelId="{8E73750B-0716-4E90-8C7B-369BBA9D8E8A}" type="sibTrans" cxnId="{4EC49E16-9BD6-43E0-8C71-F0D1DD8173AA}">
      <dgm:prSet/>
      <dgm:spPr/>
      <dgm:t>
        <a:bodyPr/>
        <a:lstStyle/>
        <a:p>
          <a:endParaRPr lang="ru-RU"/>
        </a:p>
      </dgm:t>
    </dgm:pt>
    <dgm:pt modelId="{4724955D-BAC8-49C4-8D79-F8035D860894}">
      <dgm:prSet phldrT="[Текст]"/>
      <dgm:spPr/>
      <dgm:t>
        <a:bodyPr/>
        <a:lstStyle/>
        <a:p>
          <a:r>
            <a:rPr lang="uk-UA" dirty="0" smtClean="0"/>
            <a:t>Академічна мобільність</a:t>
          </a:r>
          <a:endParaRPr lang="ru-RU" dirty="0"/>
        </a:p>
      </dgm:t>
    </dgm:pt>
    <dgm:pt modelId="{E2C15224-80DB-47C2-95DA-5AE72CC64C25}" type="parTrans" cxnId="{9A841082-C316-4CDF-A658-36838B8B29E8}">
      <dgm:prSet/>
      <dgm:spPr/>
      <dgm:t>
        <a:bodyPr/>
        <a:lstStyle/>
        <a:p>
          <a:endParaRPr lang="ru-RU"/>
        </a:p>
      </dgm:t>
    </dgm:pt>
    <dgm:pt modelId="{0EB48FD9-46FC-4213-B071-4FACB3948909}" type="sibTrans" cxnId="{9A841082-C316-4CDF-A658-36838B8B29E8}">
      <dgm:prSet/>
      <dgm:spPr/>
      <dgm:t>
        <a:bodyPr/>
        <a:lstStyle/>
        <a:p>
          <a:endParaRPr lang="ru-RU"/>
        </a:p>
      </dgm:t>
    </dgm:pt>
    <dgm:pt modelId="{BEF0201A-EE10-4D06-BBFF-1864B6B0F5CC}">
      <dgm:prSet phldrT="[Текст]"/>
      <dgm:spPr/>
      <dgm:t>
        <a:bodyPr/>
        <a:lstStyle/>
        <a:p>
          <a:r>
            <a:rPr lang="uk-UA" dirty="0" smtClean="0"/>
            <a:t>Участь у наукових заходах (конференціях, семінарах) різного рівня</a:t>
          </a:r>
          <a:endParaRPr lang="ru-RU" dirty="0"/>
        </a:p>
      </dgm:t>
    </dgm:pt>
    <dgm:pt modelId="{BB2146D8-CEE0-412F-ADBF-816B6188451A}" type="parTrans" cxnId="{0A715677-A463-4601-8FD5-C9D2CFA380F3}">
      <dgm:prSet/>
      <dgm:spPr/>
      <dgm:t>
        <a:bodyPr/>
        <a:lstStyle/>
        <a:p>
          <a:endParaRPr lang="ru-RU"/>
        </a:p>
      </dgm:t>
    </dgm:pt>
    <dgm:pt modelId="{B179F0F6-59D8-4393-B8DA-B75BC1FD7792}" type="sibTrans" cxnId="{0A715677-A463-4601-8FD5-C9D2CFA380F3}">
      <dgm:prSet/>
      <dgm:spPr/>
      <dgm:t>
        <a:bodyPr/>
        <a:lstStyle/>
        <a:p>
          <a:endParaRPr lang="ru-RU"/>
        </a:p>
      </dgm:t>
    </dgm:pt>
    <dgm:pt modelId="{ABBA5840-103E-489C-BA1F-EEB83C05AD24}" type="pres">
      <dgm:prSet presAssocID="{C57E18D0-8392-4F77-8E37-271B62037D55}" presName="diagram" presStyleCnt="0">
        <dgm:presLayoutVars>
          <dgm:dir/>
          <dgm:resizeHandles val="exact"/>
        </dgm:presLayoutVars>
      </dgm:prSet>
      <dgm:spPr/>
    </dgm:pt>
    <dgm:pt modelId="{79EB08A6-D62C-4467-A9EB-4BDD616D81FF}" type="pres">
      <dgm:prSet presAssocID="{DE1C92DD-E875-4708-AEC0-C3F7F608D4C3}" presName="node" presStyleLbl="node1" presStyleIdx="0" presStyleCnt="5">
        <dgm:presLayoutVars>
          <dgm:bulletEnabled val="1"/>
        </dgm:presLayoutVars>
      </dgm:prSet>
      <dgm:spPr/>
    </dgm:pt>
    <dgm:pt modelId="{C1DFB4C5-D169-4989-986A-4A738FD55F49}" type="pres">
      <dgm:prSet presAssocID="{581C3D98-AB97-49D8-A313-B716EC659962}" presName="sibTrans" presStyleCnt="0"/>
      <dgm:spPr/>
    </dgm:pt>
    <dgm:pt modelId="{5AE2040D-9864-4A17-A1AE-8127AAC7C641}" type="pres">
      <dgm:prSet presAssocID="{269CA590-60E2-45D6-959A-8E83BA63229C}" presName="node" presStyleLbl="node1" presStyleIdx="1" presStyleCnt="5">
        <dgm:presLayoutVars>
          <dgm:bulletEnabled val="1"/>
        </dgm:presLayoutVars>
      </dgm:prSet>
      <dgm:spPr/>
    </dgm:pt>
    <dgm:pt modelId="{93DE1984-BB93-437E-98A8-1C355DE9C53A}" type="pres">
      <dgm:prSet presAssocID="{1E32C343-4AB6-4BB0-B063-1666F0BF72A7}" presName="sibTrans" presStyleCnt="0"/>
      <dgm:spPr/>
    </dgm:pt>
    <dgm:pt modelId="{0F3AF221-16C0-4800-BB93-7D87905DFDCB}" type="pres">
      <dgm:prSet presAssocID="{45BBCF2F-B44A-46CA-B153-2D8E90B54079}" presName="node" presStyleLbl="node1" presStyleIdx="2" presStyleCnt="5">
        <dgm:presLayoutVars>
          <dgm:bulletEnabled val="1"/>
        </dgm:presLayoutVars>
      </dgm:prSet>
      <dgm:spPr/>
    </dgm:pt>
    <dgm:pt modelId="{0BF357FD-17E8-4CDA-A957-CBBAE14CEADD}" type="pres">
      <dgm:prSet presAssocID="{8E73750B-0716-4E90-8C7B-369BBA9D8E8A}" presName="sibTrans" presStyleCnt="0"/>
      <dgm:spPr/>
    </dgm:pt>
    <dgm:pt modelId="{434A258A-A004-4132-B996-2ADFD774A71A}" type="pres">
      <dgm:prSet presAssocID="{4724955D-BAC8-49C4-8D79-F8035D860894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966A25-53F9-49F7-B3E5-046AF92FD8EB}" type="pres">
      <dgm:prSet presAssocID="{0EB48FD9-46FC-4213-B071-4FACB3948909}" presName="sibTrans" presStyleCnt="0"/>
      <dgm:spPr/>
    </dgm:pt>
    <dgm:pt modelId="{4EA4050F-0215-4CE1-816A-D0CDAFFDD9CA}" type="pres">
      <dgm:prSet presAssocID="{BEF0201A-EE10-4D06-BBFF-1864B6B0F5CC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6645CCF-7DE7-4287-95D4-1F185750ABFC}" type="presOf" srcId="{45BBCF2F-B44A-46CA-B153-2D8E90B54079}" destId="{0F3AF221-16C0-4800-BB93-7D87905DFDCB}" srcOrd="0" destOrd="0" presId="urn:microsoft.com/office/officeart/2005/8/layout/default"/>
    <dgm:cxn modelId="{86AA6AEE-9439-4887-B741-5A7CBB33DADF}" type="presOf" srcId="{C57E18D0-8392-4F77-8E37-271B62037D55}" destId="{ABBA5840-103E-489C-BA1F-EEB83C05AD24}" srcOrd="0" destOrd="0" presId="urn:microsoft.com/office/officeart/2005/8/layout/default"/>
    <dgm:cxn modelId="{1561DACF-24E9-4555-B3B8-A77C230A741D}" type="presOf" srcId="{4724955D-BAC8-49C4-8D79-F8035D860894}" destId="{434A258A-A004-4132-B996-2ADFD774A71A}" srcOrd="0" destOrd="0" presId="urn:microsoft.com/office/officeart/2005/8/layout/default"/>
    <dgm:cxn modelId="{9A841082-C316-4CDF-A658-36838B8B29E8}" srcId="{C57E18D0-8392-4F77-8E37-271B62037D55}" destId="{4724955D-BAC8-49C4-8D79-F8035D860894}" srcOrd="3" destOrd="0" parTransId="{E2C15224-80DB-47C2-95DA-5AE72CC64C25}" sibTransId="{0EB48FD9-46FC-4213-B071-4FACB3948909}"/>
    <dgm:cxn modelId="{155C8941-DA4E-4044-B360-E268ECC199CE}" type="presOf" srcId="{DE1C92DD-E875-4708-AEC0-C3F7F608D4C3}" destId="{79EB08A6-D62C-4467-A9EB-4BDD616D81FF}" srcOrd="0" destOrd="0" presId="urn:microsoft.com/office/officeart/2005/8/layout/default"/>
    <dgm:cxn modelId="{0A715677-A463-4601-8FD5-C9D2CFA380F3}" srcId="{C57E18D0-8392-4F77-8E37-271B62037D55}" destId="{BEF0201A-EE10-4D06-BBFF-1864B6B0F5CC}" srcOrd="4" destOrd="0" parTransId="{BB2146D8-CEE0-412F-ADBF-816B6188451A}" sibTransId="{B179F0F6-59D8-4393-B8DA-B75BC1FD7792}"/>
    <dgm:cxn modelId="{32A54F8B-4EDB-45C0-83EA-D35061689453}" type="presOf" srcId="{BEF0201A-EE10-4D06-BBFF-1864B6B0F5CC}" destId="{4EA4050F-0215-4CE1-816A-D0CDAFFDD9CA}" srcOrd="0" destOrd="0" presId="urn:microsoft.com/office/officeart/2005/8/layout/default"/>
    <dgm:cxn modelId="{D0D22E93-51A6-4C55-8566-9BE31F79BF34}" srcId="{C57E18D0-8392-4F77-8E37-271B62037D55}" destId="{DE1C92DD-E875-4708-AEC0-C3F7F608D4C3}" srcOrd="0" destOrd="0" parTransId="{66C2BC98-0D4A-481A-B4EA-6413FCF79AEC}" sibTransId="{581C3D98-AB97-49D8-A313-B716EC659962}"/>
    <dgm:cxn modelId="{8222BC1F-D29B-47DB-9926-5FBCA9EEF021}" type="presOf" srcId="{269CA590-60E2-45D6-959A-8E83BA63229C}" destId="{5AE2040D-9864-4A17-A1AE-8127AAC7C641}" srcOrd="0" destOrd="0" presId="urn:microsoft.com/office/officeart/2005/8/layout/default"/>
    <dgm:cxn modelId="{4EC49E16-9BD6-43E0-8C71-F0D1DD8173AA}" srcId="{C57E18D0-8392-4F77-8E37-271B62037D55}" destId="{45BBCF2F-B44A-46CA-B153-2D8E90B54079}" srcOrd="2" destOrd="0" parTransId="{AF43D62C-4E5F-4958-9811-424BBD8554F8}" sibTransId="{8E73750B-0716-4E90-8C7B-369BBA9D8E8A}"/>
    <dgm:cxn modelId="{A5C6ED6E-4C06-4FF6-94C0-6AED4C24F458}" srcId="{C57E18D0-8392-4F77-8E37-271B62037D55}" destId="{269CA590-60E2-45D6-959A-8E83BA63229C}" srcOrd="1" destOrd="0" parTransId="{F9621DDC-DE7F-40F7-9330-3E6D97B4A5E2}" sibTransId="{1E32C343-4AB6-4BB0-B063-1666F0BF72A7}"/>
    <dgm:cxn modelId="{A0C7B484-4709-4774-984D-1CBCA82ED1BB}" type="presParOf" srcId="{ABBA5840-103E-489C-BA1F-EEB83C05AD24}" destId="{79EB08A6-D62C-4467-A9EB-4BDD616D81FF}" srcOrd="0" destOrd="0" presId="urn:microsoft.com/office/officeart/2005/8/layout/default"/>
    <dgm:cxn modelId="{21721D4A-2CD3-4F28-880C-A9BCA4D6C354}" type="presParOf" srcId="{ABBA5840-103E-489C-BA1F-EEB83C05AD24}" destId="{C1DFB4C5-D169-4989-986A-4A738FD55F49}" srcOrd="1" destOrd="0" presId="urn:microsoft.com/office/officeart/2005/8/layout/default"/>
    <dgm:cxn modelId="{058A5371-2D68-4056-9289-4556E2AE30EC}" type="presParOf" srcId="{ABBA5840-103E-489C-BA1F-EEB83C05AD24}" destId="{5AE2040D-9864-4A17-A1AE-8127AAC7C641}" srcOrd="2" destOrd="0" presId="urn:microsoft.com/office/officeart/2005/8/layout/default"/>
    <dgm:cxn modelId="{E6907299-FB62-4194-B2D4-FB640AC695DC}" type="presParOf" srcId="{ABBA5840-103E-489C-BA1F-EEB83C05AD24}" destId="{93DE1984-BB93-437E-98A8-1C355DE9C53A}" srcOrd="3" destOrd="0" presId="urn:microsoft.com/office/officeart/2005/8/layout/default"/>
    <dgm:cxn modelId="{446530B6-25C4-4292-937F-842710C93754}" type="presParOf" srcId="{ABBA5840-103E-489C-BA1F-EEB83C05AD24}" destId="{0F3AF221-16C0-4800-BB93-7D87905DFDCB}" srcOrd="4" destOrd="0" presId="urn:microsoft.com/office/officeart/2005/8/layout/default"/>
    <dgm:cxn modelId="{79F4ECCC-106A-4D80-9CE2-A91EF99F4B4F}" type="presParOf" srcId="{ABBA5840-103E-489C-BA1F-EEB83C05AD24}" destId="{0BF357FD-17E8-4CDA-A957-CBBAE14CEADD}" srcOrd="5" destOrd="0" presId="urn:microsoft.com/office/officeart/2005/8/layout/default"/>
    <dgm:cxn modelId="{E25C8CCA-8306-49E9-92FB-029D17DA94B2}" type="presParOf" srcId="{ABBA5840-103E-489C-BA1F-EEB83C05AD24}" destId="{434A258A-A004-4132-B996-2ADFD774A71A}" srcOrd="6" destOrd="0" presId="urn:microsoft.com/office/officeart/2005/8/layout/default"/>
    <dgm:cxn modelId="{6A3B00CF-66ED-43F8-9D1F-B3A0AA6ECCA2}" type="presParOf" srcId="{ABBA5840-103E-489C-BA1F-EEB83C05AD24}" destId="{4F966A25-53F9-49F7-B3E5-046AF92FD8EB}" srcOrd="7" destOrd="0" presId="urn:microsoft.com/office/officeart/2005/8/layout/default"/>
    <dgm:cxn modelId="{058E794D-AFFD-4B06-9FDD-492F2FD00996}" type="presParOf" srcId="{ABBA5840-103E-489C-BA1F-EEB83C05AD24}" destId="{4EA4050F-0215-4CE1-816A-D0CDAFFDD9CA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9EB08A6-D62C-4467-A9EB-4BDD616D81FF}">
      <dsp:nvSpPr>
        <dsp:cNvPr id="0" name=""/>
        <dsp:cNvSpPr/>
      </dsp:nvSpPr>
      <dsp:spPr>
        <a:xfrm>
          <a:off x="60756" y="1066"/>
          <a:ext cx="2392297" cy="1435378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Участь у Всеукраїнських наукових конкурсах</a:t>
          </a:r>
          <a:endParaRPr lang="ru-RU" sz="1800" kern="1200" dirty="0"/>
        </a:p>
      </dsp:txBody>
      <dsp:txXfrm>
        <a:off x="60756" y="1066"/>
        <a:ext cx="2392297" cy="1435378"/>
      </dsp:txXfrm>
    </dsp:sp>
    <dsp:sp modelId="{5AE2040D-9864-4A17-A1AE-8127AAC7C641}">
      <dsp:nvSpPr>
        <dsp:cNvPr id="0" name=""/>
        <dsp:cNvSpPr/>
      </dsp:nvSpPr>
      <dsp:spPr>
        <a:xfrm>
          <a:off x="2692283" y="1066"/>
          <a:ext cx="2392297" cy="1435378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err="1" smtClean="0"/>
            <a:t>Проєктна</a:t>
          </a:r>
          <a:r>
            <a:rPr lang="uk-UA" sz="1800" kern="1200" dirty="0" smtClean="0"/>
            <a:t> діяльність</a:t>
          </a:r>
          <a:endParaRPr lang="ru-RU" sz="1800" kern="1200" dirty="0"/>
        </a:p>
      </dsp:txBody>
      <dsp:txXfrm>
        <a:off x="2692283" y="1066"/>
        <a:ext cx="2392297" cy="1435378"/>
      </dsp:txXfrm>
    </dsp:sp>
    <dsp:sp modelId="{0F3AF221-16C0-4800-BB93-7D87905DFDCB}">
      <dsp:nvSpPr>
        <dsp:cNvPr id="0" name=""/>
        <dsp:cNvSpPr/>
      </dsp:nvSpPr>
      <dsp:spPr>
        <a:xfrm>
          <a:off x="5323810" y="1066"/>
          <a:ext cx="2392297" cy="1435378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Публікаційна активність</a:t>
          </a:r>
          <a:endParaRPr lang="ru-RU" sz="1800" kern="1200" dirty="0"/>
        </a:p>
      </dsp:txBody>
      <dsp:txXfrm>
        <a:off x="5323810" y="1066"/>
        <a:ext cx="2392297" cy="1435378"/>
      </dsp:txXfrm>
    </dsp:sp>
    <dsp:sp modelId="{434A258A-A004-4132-B996-2ADFD774A71A}">
      <dsp:nvSpPr>
        <dsp:cNvPr id="0" name=""/>
        <dsp:cNvSpPr/>
      </dsp:nvSpPr>
      <dsp:spPr>
        <a:xfrm>
          <a:off x="1376520" y="1675674"/>
          <a:ext cx="2392297" cy="1435378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Академічна мобільність</a:t>
          </a:r>
          <a:endParaRPr lang="ru-RU" sz="1800" kern="1200" dirty="0"/>
        </a:p>
      </dsp:txBody>
      <dsp:txXfrm>
        <a:off x="1376520" y="1675674"/>
        <a:ext cx="2392297" cy="1435378"/>
      </dsp:txXfrm>
    </dsp:sp>
    <dsp:sp modelId="{4EA4050F-0215-4CE1-816A-D0CDAFFDD9CA}">
      <dsp:nvSpPr>
        <dsp:cNvPr id="0" name=""/>
        <dsp:cNvSpPr/>
      </dsp:nvSpPr>
      <dsp:spPr>
        <a:xfrm>
          <a:off x="4008046" y="1675674"/>
          <a:ext cx="2392297" cy="1435378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Участь у наукових заходах (конференціях, семінарах) різного рівня</a:t>
          </a:r>
          <a:endParaRPr lang="ru-RU" sz="1800" kern="1200" dirty="0"/>
        </a:p>
      </dsp:txBody>
      <dsp:txXfrm>
        <a:off x="4008046" y="1675674"/>
        <a:ext cx="2392297" cy="14353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5715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35302"/>
            <a:ext cx="7772400" cy="198966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FD45F-0AD9-4F43-A559-74533A9574F6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5F695-C003-4DAE-8040-F3C1879211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61084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FD45F-0AD9-4F43-A559-74533A9574F6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5F695-C003-4DAE-8040-F3C1879211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40672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04271"/>
            <a:ext cx="1971675" cy="48431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04271"/>
            <a:ext cx="5800725" cy="484319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FD45F-0AD9-4F43-A559-74533A9574F6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5F695-C003-4DAE-8040-F3C1879211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47076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FD45F-0AD9-4F43-A559-74533A9574F6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5F695-C003-4DAE-8040-F3C1879211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17424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424783"/>
            <a:ext cx="7886700" cy="2377281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824554"/>
            <a:ext cx="7886700" cy="1250156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FD45F-0AD9-4F43-A559-74533A9574F6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5F695-C003-4DAE-8040-F3C1879211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08596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21354"/>
            <a:ext cx="3886200" cy="362611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21354"/>
            <a:ext cx="3886200" cy="362611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FD45F-0AD9-4F43-A559-74533A9574F6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5F695-C003-4DAE-8040-F3C1879211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5906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04272"/>
            <a:ext cx="7886700" cy="110463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400969"/>
            <a:ext cx="3868340" cy="68659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087563"/>
            <a:ext cx="3868340" cy="307049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400969"/>
            <a:ext cx="3887391" cy="68659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087563"/>
            <a:ext cx="3887391" cy="307049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FD45F-0AD9-4F43-A559-74533A9574F6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5F695-C003-4DAE-8040-F3C1879211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74421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FD45F-0AD9-4F43-A559-74533A9574F6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5F695-C003-4DAE-8040-F3C1879211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99717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FD45F-0AD9-4F43-A559-74533A9574F6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5F695-C003-4DAE-8040-F3C1879211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47036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822856"/>
            <a:ext cx="4629150" cy="406135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FD45F-0AD9-4F43-A559-74533A9574F6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5F695-C003-4DAE-8040-F3C1879211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92575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822856"/>
            <a:ext cx="4629150" cy="4061354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FD45F-0AD9-4F43-A559-74533A9574F6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5F695-C003-4DAE-8040-F3C1879211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77509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5715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04272"/>
            <a:ext cx="788670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21354"/>
            <a:ext cx="78867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5296960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7FD45F-0AD9-4F43-A559-74533A9574F6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5296960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60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55F695-C003-4DAE-8040-F3C1879211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2493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632" y="985292"/>
            <a:ext cx="7198568" cy="1939677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uk-UA" sz="4800" b="1" dirty="0" smtClean="0">
                <a:ln w="10541" cmpd="sng">
                  <a:solidFill>
                    <a:schemeClr val="tx1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Наукова діяльність здобувачів вищої освіти факультету ФКСП</a:t>
            </a:r>
            <a:endParaRPr lang="ru-RU" sz="4800" b="1" dirty="0">
              <a:ln w="10541" cmpd="sng">
                <a:solidFill>
                  <a:schemeClr val="tx1"/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ыноска со стрелкой вниз 1"/>
          <p:cNvSpPr/>
          <p:nvPr/>
        </p:nvSpPr>
        <p:spPr>
          <a:xfrm>
            <a:off x="1403648" y="265212"/>
            <a:ext cx="6480720" cy="1008112"/>
          </a:xfrm>
          <a:prstGeom prst="downArrowCallou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err="1"/>
              <a:t>Публікації</a:t>
            </a:r>
            <a:r>
              <a:rPr lang="ru-RU" b="1" dirty="0"/>
              <a:t> </a:t>
            </a:r>
            <a:r>
              <a:rPr lang="ru-RU" b="1" dirty="0" err="1"/>
              <a:t>студентів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251520" y="1201316"/>
          <a:ext cx="8496944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ыноска со стрелкой вниз 1"/>
          <p:cNvSpPr/>
          <p:nvPr/>
        </p:nvSpPr>
        <p:spPr>
          <a:xfrm>
            <a:off x="827584" y="337220"/>
            <a:ext cx="7488832" cy="1224136"/>
          </a:xfrm>
          <a:prstGeom prst="downArrowCallou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/>
              <a:t>Пріоритетні напрями активізації наукової діяльності здобувачів</a:t>
            </a:r>
            <a:endParaRPr lang="ru-RU" b="1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611560" y="1777380"/>
          <a:ext cx="7776864" cy="3112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ыноска со стрелкой вниз 1"/>
          <p:cNvSpPr/>
          <p:nvPr/>
        </p:nvSpPr>
        <p:spPr>
          <a:xfrm>
            <a:off x="1763688" y="193204"/>
            <a:ext cx="5976664" cy="1008112"/>
          </a:xfrm>
          <a:prstGeom prst="downArrowCallou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4000" b="1" dirty="0" smtClean="0">
                <a:ln w="10541" cmpd="sng">
                  <a:solidFill>
                    <a:schemeClr val="tx1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Наукові гурти</a:t>
            </a:r>
            <a:endParaRPr lang="ru-RU" sz="4000" b="1" dirty="0">
              <a:ln w="10541" cmpd="sng">
                <a:solidFill>
                  <a:schemeClr val="tx1"/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51520" y="913284"/>
            <a:ext cx="4320480" cy="460851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uk-UA" b="1" dirty="0" smtClean="0"/>
              <a:t>Студентський </a:t>
            </a:r>
            <a:r>
              <a:rPr lang="uk-UA" b="1" dirty="0" err="1"/>
              <a:t>міжкафедральний</a:t>
            </a:r>
            <a:r>
              <a:rPr lang="uk-UA" b="1" dirty="0"/>
              <a:t> науковий гурток «Олімп» </a:t>
            </a:r>
            <a:r>
              <a:rPr lang="uk-UA" dirty="0"/>
              <a:t>кафедри теорії та методики фізичного виховання та кафедри спортивних дисциплін.</a:t>
            </a:r>
            <a:endParaRPr lang="ru-RU" dirty="0"/>
          </a:p>
          <a:p>
            <a:r>
              <a:rPr lang="uk-UA" dirty="0"/>
              <a:t>Керівник наукового гуртка: Олійник Ірина Сергіївна – доктор філософії галузь знань 01 / Освіта / Педагогіка, спеціальність </a:t>
            </a:r>
            <a:r>
              <a:rPr lang="uk-UA" dirty="0" err="1"/>
              <a:t>“Фізична</a:t>
            </a:r>
            <a:r>
              <a:rPr lang="uk-UA" dirty="0"/>
              <a:t> культура і </a:t>
            </a:r>
            <a:r>
              <a:rPr lang="uk-UA" dirty="0" err="1"/>
              <a:t>спорт”</a:t>
            </a:r>
            <a:r>
              <a:rPr lang="uk-UA" dirty="0"/>
              <a:t>.</a:t>
            </a:r>
            <a:endParaRPr lang="ru-RU" dirty="0"/>
          </a:p>
          <a:p>
            <a:r>
              <a:rPr lang="uk-UA" dirty="0"/>
              <a:t>Староста наукового гуртка: </a:t>
            </a:r>
            <a:r>
              <a:rPr lang="uk-UA" dirty="0" err="1"/>
              <a:t>Таранець</a:t>
            </a:r>
            <a:r>
              <a:rPr lang="uk-UA" dirty="0"/>
              <a:t> Катерина Олегівна – здобувачка вищої освіти 112-ф групи спеціальності 014.11 Середня освіта (Фізична культура).</a:t>
            </a:r>
            <a:endParaRPr lang="ru-RU" dirty="0"/>
          </a:p>
          <a:p>
            <a:r>
              <a:rPr lang="uk-UA" dirty="0"/>
              <a:t>Кількість студентів – 28.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644008" y="985292"/>
            <a:ext cx="4320480" cy="439248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uk-UA" b="1" dirty="0" smtClean="0"/>
              <a:t>Студентський </a:t>
            </a:r>
            <a:r>
              <a:rPr lang="uk-UA" b="1" dirty="0"/>
              <a:t>наукових гурток «ORDO AMORIS» </a:t>
            </a:r>
            <a:r>
              <a:rPr lang="uk-UA" dirty="0"/>
              <a:t>кафедри психології</a:t>
            </a:r>
            <a:endParaRPr lang="ru-RU" dirty="0"/>
          </a:p>
          <a:p>
            <a:r>
              <a:rPr lang="uk-UA" dirty="0"/>
              <a:t>Керівник наукового гуртка: </a:t>
            </a:r>
            <a:r>
              <a:rPr lang="ru-RU" dirty="0" err="1"/>
              <a:t>Остополець</a:t>
            </a:r>
            <a:r>
              <a:rPr lang="ru-RU" dirty="0"/>
              <a:t> І.Ю. - </a:t>
            </a:r>
            <a:r>
              <a:rPr lang="uk-UA" dirty="0"/>
              <a:t>кандидат </a:t>
            </a:r>
            <a:r>
              <a:rPr lang="ru-RU" dirty="0" err="1"/>
              <a:t>психологічних</a:t>
            </a:r>
            <a:r>
              <a:rPr lang="ru-RU" dirty="0"/>
              <a:t> наук, доцент</a:t>
            </a:r>
          </a:p>
          <a:p>
            <a:r>
              <a:rPr lang="uk-UA" dirty="0"/>
              <a:t>Староста наукового гуртка: Горобець Світлана Вікторівна - здобувачка вищої освіти 311-ф групи спеціальності 053 Психологія  освітня програма «Психологія. Клінічна психологія»</a:t>
            </a:r>
            <a:endParaRPr lang="ru-RU" dirty="0"/>
          </a:p>
          <a:p>
            <a:r>
              <a:rPr lang="uk-UA" dirty="0"/>
              <a:t>Кількість студентів – 150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ыноска со стрелкой вниз 1"/>
          <p:cNvSpPr/>
          <p:nvPr/>
        </p:nvSpPr>
        <p:spPr>
          <a:xfrm>
            <a:off x="323528" y="193204"/>
            <a:ext cx="8064896" cy="1008112"/>
          </a:xfrm>
          <a:prstGeom prst="downArrowCallou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Резерв учасників </a:t>
            </a:r>
            <a:r>
              <a:rPr lang="ru-RU" sz="2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Всеукраїнських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 </a:t>
            </a:r>
            <a:r>
              <a:rPr lang="ru-RU" sz="2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студентських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 </a:t>
            </a:r>
            <a:r>
              <a:rPr lang="ru-RU" sz="2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олімпіадах</a:t>
            </a: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79512" y="1345332"/>
            <a:ext cx="4284984" cy="388843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/>
              <a:t>За </a:t>
            </a:r>
            <a:r>
              <a:rPr lang="ru-RU" b="1" dirty="0" err="1"/>
              <a:t>спеціальністю</a:t>
            </a:r>
            <a:r>
              <a:rPr lang="ru-RU" b="1" dirty="0"/>
              <a:t> 053 </a:t>
            </a:r>
            <a:r>
              <a:rPr lang="ru-RU" b="1" dirty="0" err="1"/>
              <a:t>Психологія</a:t>
            </a:r>
            <a:r>
              <a:rPr lang="ru-RU" dirty="0"/>
              <a:t>:</a:t>
            </a:r>
          </a:p>
          <a:p>
            <a:pPr algn="ctr"/>
            <a:r>
              <a:rPr lang="uk-UA" b="1" dirty="0" err="1"/>
              <a:t>НАВРОЦЬКА</a:t>
            </a:r>
            <a:r>
              <a:rPr lang="uk-UA" dirty="0"/>
              <a:t> Інна Степанівна - М334-Ф</a:t>
            </a:r>
            <a:endParaRPr lang="ru-RU" dirty="0"/>
          </a:p>
          <a:p>
            <a:pPr algn="ctr"/>
            <a:r>
              <a:rPr lang="uk-UA" b="1" dirty="0"/>
              <a:t>ГОРОБЕЦЬ</a:t>
            </a:r>
            <a:r>
              <a:rPr lang="uk-UA" dirty="0"/>
              <a:t> Світлана Вікторівна </a:t>
            </a:r>
            <a:r>
              <a:rPr lang="uk-UA" i="1" dirty="0"/>
              <a:t>-</a:t>
            </a:r>
            <a:r>
              <a:rPr lang="ru-RU" dirty="0"/>
              <a:t> 31</a:t>
            </a:r>
            <a:r>
              <a:rPr lang="uk-UA" dirty="0"/>
              <a:t>1</a:t>
            </a:r>
            <a:r>
              <a:rPr lang="ru-RU" dirty="0"/>
              <a:t>/</a:t>
            </a:r>
            <a:r>
              <a:rPr lang="uk-UA" dirty="0"/>
              <a:t>2</a:t>
            </a:r>
            <a:r>
              <a:rPr lang="ru-RU" dirty="0"/>
              <a:t>-</a:t>
            </a:r>
            <a:r>
              <a:rPr lang="ru-RU" dirty="0" err="1"/>
              <a:t>ф</a:t>
            </a:r>
            <a:endParaRPr lang="ru-RU" dirty="0"/>
          </a:p>
          <a:p>
            <a:pPr algn="ctr"/>
            <a:r>
              <a:rPr lang="ru-RU" dirty="0" err="1" smtClean="0"/>
              <a:t>Відповідальна</a:t>
            </a:r>
            <a:r>
              <a:rPr lang="ru-RU" dirty="0" smtClean="0"/>
              <a:t> </a:t>
            </a:r>
            <a:r>
              <a:rPr lang="ru-RU" dirty="0"/>
              <a:t>за </a:t>
            </a:r>
            <a:r>
              <a:rPr lang="ru-RU" dirty="0" err="1"/>
              <a:t>підготовку</a:t>
            </a:r>
            <a:r>
              <a:rPr lang="ru-RU" dirty="0"/>
              <a:t> </a:t>
            </a:r>
            <a:r>
              <a:rPr lang="ru-RU" dirty="0" smtClean="0"/>
              <a:t>резерву:</a:t>
            </a:r>
          </a:p>
          <a:p>
            <a:pPr algn="ctr"/>
            <a:r>
              <a:rPr lang="uk-UA" dirty="0"/>
              <a:t>кандидат психологічних наук, доцент кафедри психології </a:t>
            </a:r>
            <a:r>
              <a:rPr lang="uk-UA" b="1" dirty="0"/>
              <a:t>ОСТОПОЛЕЦЬ</a:t>
            </a:r>
            <a:r>
              <a:rPr lang="uk-UA" dirty="0"/>
              <a:t> Ірина Юріївна</a:t>
            </a:r>
            <a:endParaRPr lang="ru-RU" dirty="0"/>
          </a:p>
          <a:p>
            <a:pPr algn="ctr"/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679504" y="1273324"/>
            <a:ext cx="4212976" cy="388843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За </a:t>
            </a:r>
            <a:r>
              <a:rPr lang="ru-RU" dirty="0" err="1"/>
              <a:t>спеціальністю</a:t>
            </a:r>
            <a:r>
              <a:rPr lang="ru-RU" dirty="0"/>
              <a:t>  017 «</a:t>
            </a:r>
            <a:r>
              <a:rPr lang="ru-RU" dirty="0" err="1"/>
              <a:t>Фізична</a:t>
            </a:r>
            <a:r>
              <a:rPr lang="ru-RU" dirty="0"/>
              <a:t> культура </a:t>
            </a:r>
            <a:r>
              <a:rPr lang="ru-RU" dirty="0" err="1"/>
              <a:t>і</a:t>
            </a:r>
            <a:r>
              <a:rPr lang="ru-RU" dirty="0"/>
              <a:t> спорт»</a:t>
            </a:r>
          </a:p>
          <a:p>
            <a:pPr algn="ctr"/>
            <a:r>
              <a:rPr lang="ru-RU" b="1" dirty="0"/>
              <a:t>ТАРАНЕЦЬ</a:t>
            </a:r>
            <a:r>
              <a:rPr lang="ru-RU" dirty="0"/>
              <a:t> Катерина </a:t>
            </a:r>
            <a:r>
              <a:rPr lang="ru-RU" dirty="0" err="1"/>
              <a:t>Олегівна</a:t>
            </a:r>
            <a:r>
              <a:rPr lang="ru-RU" dirty="0"/>
              <a:t> - 112-ф </a:t>
            </a:r>
          </a:p>
          <a:p>
            <a:pPr algn="ctr"/>
            <a:r>
              <a:rPr lang="ru-RU" b="1" dirty="0"/>
              <a:t>КУЗІК</a:t>
            </a:r>
            <a:r>
              <a:rPr lang="ru-RU" dirty="0"/>
              <a:t> </a:t>
            </a:r>
            <a:r>
              <a:rPr lang="ru-RU" dirty="0" err="1"/>
              <a:t>Віолета</a:t>
            </a:r>
            <a:r>
              <a:rPr lang="ru-RU" dirty="0"/>
              <a:t> </a:t>
            </a:r>
            <a:r>
              <a:rPr lang="ru-RU" dirty="0" err="1"/>
              <a:t>Олегівна</a:t>
            </a:r>
            <a:r>
              <a:rPr lang="ru-RU" dirty="0"/>
              <a:t> – 111-ф </a:t>
            </a:r>
          </a:p>
          <a:p>
            <a:pPr algn="ctr"/>
            <a:r>
              <a:rPr lang="ru-RU" dirty="0" smtClean="0"/>
              <a:t>Семен </a:t>
            </a:r>
            <a:r>
              <a:rPr lang="ru-RU" dirty="0" err="1"/>
              <a:t>Олександрович</a:t>
            </a:r>
            <a:r>
              <a:rPr lang="ru-RU" dirty="0"/>
              <a:t> – 111-ф (4 курс) </a:t>
            </a:r>
            <a:endParaRPr lang="ru-RU" dirty="0" smtClean="0"/>
          </a:p>
          <a:p>
            <a:pPr algn="ctr"/>
            <a:r>
              <a:rPr lang="ru-RU" dirty="0" err="1" smtClean="0"/>
              <a:t>Відповідальна</a:t>
            </a:r>
            <a:r>
              <a:rPr lang="ru-RU" dirty="0" smtClean="0"/>
              <a:t> </a:t>
            </a:r>
            <a:r>
              <a:rPr lang="ru-RU" dirty="0"/>
              <a:t>за </a:t>
            </a:r>
            <a:r>
              <a:rPr lang="ru-RU" dirty="0" err="1"/>
              <a:t>підготовку</a:t>
            </a:r>
            <a:r>
              <a:rPr lang="ru-RU" dirty="0"/>
              <a:t> </a:t>
            </a:r>
            <a:r>
              <a:rPr lang="ru-RU" dirty="0" smtClean="0"/>
              <a:t>резерву:</a:t>
            </a:r>
          </a:p>
          <a:p>
            <a:pPr algn="ctr"/>
            <a:r>
              <a:rPr lang="uk-UA" dirty="0"/>
              <a:t>доктор філософії галузь знань 01 «Освіта/Педагогіка», спеціальність 017 «Фізична культура і спорт», старший викладач кафедри теорії та методики фізичного виховання </a:t>
            </a:r>
            <a:r>
              <a:rPr lang="uk-UA" b="1" dirty="0"/>
              <a:t>ОЛІЙНИК</a:t>
            </a:r>
            <a:r>
              <a:rPr lang="uk-UA" dirty="0"/>
              <a:t> Ірина Сергіївна</a:t>
            </a:r>
            <a:endParaRPr lang="ru-RU" dirty="0"/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ыноска со стрелкой вниз 1"/>
          <p:cNvSpPr/>
          <p:nvPr/>
        </p:nvSpPr>
        <p:spPr>
          <a:xfrm>
            <a:off x="539552" y="265212"/>
            <a:ext cx="8136904" cy="1008112"/>
          </a:xfrm>
          <a:prstGeom prst="downArrowCallou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</a:rPr>
              <a:t>Резерв </a:t>
            </a:r>
            <a:r>
              <a:rPr lang="ru-RU" sz="2400" b="1" dirty="0" err="1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</a:rPr>
              <a:t>учасників</a:t>
            </a:r>
            <a:r>
              <a:rPr lang="ru-RU" sz="2400" b="1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</a:rPr>
              <a:t>Всеукраїнських</a:t>
            </a:r>
            <a:r>
              <a:rPr lang="ru-RU" sz="2400" b="1" dirty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</a:rPr>
              <a:t>студентських</a:t>
            </a:r>
            <a:r>
              <a:rPr lang="ru-RU" sz="2400" b="1" dirty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</a:rPr>
              <a:t>наукових</a:t>
            </a:r>
            <a:r>
              <a:rPr lang="ru-RU" sz="2400" b="1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</a:rPr>
              <a:t>робіт</a:t>
            </a:r>
            <a:endParaRPr lang="ru-RU" sz="2400" b="1" dirty="0">
              <a:ln w="10541" cmpd="sng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79514" y="1345332"/>
          <a:ext cx="8568951" cy="4219704"/>
        </p:xfrm>
        <a:graphic>
          <a:graphicData uri="http://schemas.openxmlformats.org/drawingml/2006/table">
            <a:tbl>
              <a:tblPr/>
              <a:tblGrid>
                <a:gridCol w="483573"/>
                <a:gridCol w="1809993"/>
                <a:gridCol w="1809993"/>
                <a:gridCol w="1984906"/>
                <a:gridCol w="2480486"/>
              </a:tblGrid>
              <a:tr h="1160821">
                <a:tc>
                  <a:txBody>
                    <a:bodyPr/>
                    <a:lstStyle/>
                    <a:p>
                      <a:pPr indent="831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A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№з/п</a:t>
                      </a: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173" marR="620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A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Напрям конкурсу</a:t>
                      </a: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173" marR="620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A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Прізвище ім’я, по батькові студента</a:t>
                      </a: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173" marR="620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A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Прізвище ім’я, по батькові керівника, наукове звання, посада та назва кафедри</a:t>
                      </a: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173" marR="620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A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Орієнтовна тема роботи</a:t>
                      </a: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173" marR="620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1291">
                <a:tc>
                  <a:txBody>
                    <a:bodyPr/>
                    <a:lstStyle/>
                    <a:p>
                      <a:pPr indent="831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173" marR="620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A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053 Психологія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A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(педагогічна та вікова психологія)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173" marR="620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Times New Roman"/>
                          <a:ea typeface="Calibri"/>
                          <a:cs typeface="Times New Roman"/>
                        </a:rPr>
                        <a:t>Муха Людмила Вікторівна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173" marR="620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Times New Roman" pitchFamily="18" charset="0"/>
                          <a:cs typeface="Times New Roman" pitchFamily="18" charset="0"/>
                        </a:rPr>
                        <a:t>Варіна Г.Б., старший викладач кафедри психології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173" marR="620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Calibri"/>
                          <a:cs typeface="Times New Roman"/>
                        </a:rPr>
                        <a:t>Впровадження інноваційних здоров’язберігаючих технологій в процес психологічного супроводу фахівці допомогаючих професій</a:t>
                      </a: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173" marR="620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2441">
                <a:tc>
                  <a:txBody>
                    <a:bodyPr/>
                    <a:lstStyle/>
                    <a:p>
                      <a:pPr indent="831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173" marR="620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A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053 Психологія</a:t>
                      </a: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A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(загальна та соціальна психологія)</a:t>
                      </a: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173" marR="620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Calibri"/>
                          <a:cs typeface="Times New Roman"/>
                        </a:rPr>
                        <a:t>Тимко Мар'яна Юріївна</a:t>
                      </a: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173" marR="620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Times New Roman" pitchFamily="18" charset="0"/>
                          <a:cs typeface="Times New Roman" pitchFamily="18" charset="0"/>
                        </a:rPr>
                        <a:t>Варіна Г.Б., старший викладач кафедри психології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173" marR="620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Психологічні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детермінанти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впливу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захворювань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нирок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на </a:t>
                      </a: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якість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життя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пацієнтів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173" marR="620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9904">
                <a:tc>
                  <a:txBody>
                    <a:bodyPr/>
                    <a:lstStyle/>
                    <a:p>
                      <a:pPr indent="831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173" marR="620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A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053 Психологія</a:t>
                      </a: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A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(педагогічна та вікова психологія)</a:t>
                      </a: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173" marR="620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Calibri"/>
                          <a:cs typeface="Times New Roman"/>
                        </a:rPr>
                        <a:t>Осадча Марина Вячеславівна</a:t>
                      </a: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173" marR="620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Times New Roman" pitchFamily="18" charset="0"/>
                          <a:cs typeface="Times New Roman" pitchFamily="18" charset="0"/>
                        </a:rPr>
                        <a:t>Варіна Г.Б., старший викладач кафедри психології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173" marR="620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 dirty="0" err="1">
                          <a:latin typeface="Times New Roman"/>
                          <a:ea typeface="Calibri"/>
                          <a:cs typeface="Times New Roman"/>
                        </a:rPr>
                        <a:t>Імлементація</a:t>
                      </a:r>
                      <a:r>
                        <a:rPr lang="uk-UA" sz="1400" dirty="0">
                          <a:latin typeface="Times New Roman"/>
                          <a:ea typeface="Calibri"/>
                          <a:cs typeface="Times New Roman"/>
                        </a:rPr>
                        <a:t> інноваційних </a:t>
                      </a:r>
                      <a:r>
                        <a:rPr lang="uk-UA" sz="1400" dirty="0" err="1">
                          <a:latin typeface="Times New Roman"/>
                          <a:ea typeface="Calibri"/>
                          <a:cs typeface="Times New Roman"/>
                        </a:rPr>
                        <a:t>арттерапевтичних</a:t>
                      </a:r>
                      <a:r>
                        <a:rPr lang="uk-UA" sz="1400" dirty="0">
                          <a:latin typeface="Times New Roman"/>
                          <a:ea typeface="Calibri"/>
                          <a:cs typeface="Times New Roman"/>
                        </a:rPr>
                        <a:t> технології в процесі корекції тривожності в юнацькому віці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173" marR="620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51520" y="193204"/>
          <a:ext cx="8568953" cy="5328592"/>
        </p:xfrm>
        <a:graphic>
          <a:graphicData uri="http://schemas.openxmlformats.org/drawingml/2006/table">
            <a:tbl>
              <a:tblPr/>
              <a:tblGrid>
                <a:gridCol w="483573"/>
                <a:gridCol w="1809995"/>
                <a:gridCol w="1809995"/>
                <a:gridCol w="2161133"/>
                <a:gridCol w="2304257"/>
              </a:tblGrid>
              <a:tr h="1717606">
                <a:tc>
                  <a:txBody>
                    <a:bodyPr/>
                    <a:lstStyle/>
                    <a:p>
                      <a:pPr indent="831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8314" marR="506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A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053 Психологія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A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(педагогічна та вікова психологія)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8314" marR="506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 dirty="0" err="1">
                          <a:latin typeface="Times New Roman"/>
                          <a:ea typeface="Calibri"/>
                          <a:cs typeface="Times New Roman"/>
                        </a:rPr>
                        <a:t>Навроцька</a:t>
                      </a:r>
                      <a:r>
                        <a:rPr lang="uk-UA" sz="1400" dirty="0">
                          <a:latin typeface="Times New Roman"/>
                          <a:ea typeface="Calibri"/>
                          <a:cs typeface="Times New Roman"/>
                        </a:rPr>
                        <a:t> Інна Степанівна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8314" marR="506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Times New Roman" pitchFamily="18" charset="0"/>
                          <a:cs typeface="Times New Roman" pitchFamily="18" charset="0"/>
                        </a:rPr>
                        <a:t>Варіна Г.Б., старший викладач кафедри психології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314" marR="506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Нейропсихологічні особливості сенсорної інтеграції у корекційному супроводі дітей із труднощами у навчанн</a:t>
                      </a:r>
                      <a:r>
                        <a:rPr lang="uk-UA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і</a:t>
                      </a: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8314" marR="506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29899">
                <a:tc>
                  <a:txBody>
                    <a:bodyPr/>
                    <a:lstStyle/>
                    <a:p>
                      <a:pPr indent="831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8314" marR="506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A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053 Психологія</a:t>
                      </a: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A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(загальна та соціальна психологія)</a:t>
                      </a: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8314" marR="506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Calibri"/>
                          <a:cs typeface="Times New Roman"/>
                        </a:rPr>
                        <a:t>Рудницька А.</a:t>
                      </a: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8314" marR="506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Times New Roman"/>
                          <a:ea typeface="Calibri"/>
                          <a:cs typeface="Times New Roman"/>
                        </a:rPr>
                        <a:t>Прокоф’єва О.О., кандидат психологічних наук, доцент, завідувачка кафедри психології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8314" marR="506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Calibri"/>
                          <a:cs typeface="Times New Roman"/>
                        </a:rPr>
                        <a:t>Вплив досвіду внутрішнього переміщення на службу українських військовослужбовців</a:t>
                      </a: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8314" marR="506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81087">
                <a:tc>
                  <a:txBody>
                    <a:bodyPr/>
                    <a:lstStyle/>
                    <a:p>
                      <a:pPr indent="831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8314" marR="506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Всеукраїнський конкурс студентських наукових робіт (напрям - фізична культура та спорт)</a:t>
                      </a:r>
                    </a:p>
                  </a:txBody>
                  <a:tcPr marL="48314" marR="506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6350" algn="l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Таранець Катерина Олегівна</a:t>
                      </a:r>
                    </a:p>
                  </a:txBody>
                  <a:tcPr marL="48314" marR="506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rgbClr val="00000A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Цибульська</a:t>
                      </a:r>
                      <a:r>
                        <a:rPr lang="ru-RU" sz="1400" dirty="0">
                          <a:solidFill>
                            <a:srgbClr val="00000A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В.В., кандидат наук </a:t>
                      </a:r>
                      <a:r>
                        <a:rPr lang="ru-RU" sz="1400" dirty="0" err="1">
                          <a:solidFill>
                            <a:srgbClr val="00000A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</a:t>
                      </a:r>
                      <a:r>
                        <a:rPr lang="ru-RU" sz="1400" dirty="0">
                          <a:solidFill>
                            <a:srgbClr val="00000A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solidFill>
                            <a:srgbClr val="00000A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фізичного</a:t>
                      </a:r>
                      <a:r>
                        <a:rPr lang="ru-RU" sz="1400" dirty="0">
                          <a:solidFill>
                            <a:srgbClr val="00000A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solidFill>
                            <a:srgbClr val="00000A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виховання</a:t>
                      </a:r>
                      <a:r>
                        <a:rPr lang="ru-RU" sz="1400" dirty="0">
                          <a:solidFill>
                            <a:srgbClr val="00000A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solidFill>
                            <a:srgbClr val="00000A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і</a:t>
                      </a:r>
                      <a:r>
                        <a:rPr lang="ru-RU" sz="1400" dirty="0">
                          <a:solidFill>
                            <a:srgbClr val="00000A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спорту, доцент, </a:t>
                      </a:r>
                      <a:r>
                        <a:rPr lang="ru-RU" sz="1400" dirty="0" err="1">
                          <a:solidFill>
                            <a:srgbClr val="00000A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завідувач</a:t>
                      </a:r>
                      <a:r>
                        <a:rPr lang="ru-RU" sz="1400" dirty="0">
                          <a:solidFill>
                            <a:srgbClr val="00000A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solidFill>
                            <a:srgbClr val="00000A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кафедри</a:t>
                      </a:r>
                      <a:r>
                        <a:rPr lang="ru-RU" sz="1400" dirty="0">
                          <a:solidFill>
                            <a:srgbClr val="00000A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solidFill>
                            <a:srgbClr val="00000A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спортивних</a:t>
                      </a:r>
                      <a:r>
                        <a:rPr lang="ru-RU" sz="1400" dirty="0">
                          <a:solidFill>
                            <a:srgbClr val="00000A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solidFill>
                            <a:srgbClr val="00000A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дисциплін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8314" marR="506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rgbClr val="00000A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Формування</a:t>
                      </a:r>
                      <a:r>
                        <a:rPr lang="ru-RU" sz="1400" dirty="0">
                          <a:solidFill>
                            <a:srgbClr val="00000A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у </a:t>
                      </a:r>
                      <a:r>
                        <a:rPr lang="ru-RU" sz="1400" dirty="0" err="1">
                          <a:solidFill>
                            <a:srgbClr val="00000A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молодших</a:t>
                      </a:r>
                      <a:r>
                        <a:rPr lang="ru-RU" sz="1400" dirty="0">
                          <a:solidFill>
                            <a:srgbClr val="00000A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solidFill>
                            <a:srgbClr val="00000A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школярів</a:t>
                      </a:r>
                      <a:r>
                        <a:rPr lang="ru-RU" sz="1400" dirty="0">
                          <a:solidFill>
                            <a:srgbClr val="00000A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solidFill>
                            <a:srgbClr val="00000A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ціннісного</a:t>
                      </a:r>
                      <a:r>
                        <a:rPr lang="ru-RU" sz="1400" dirty="0">
                          <a:solidFill>
                            <a:srgbClr val="00000A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solidFill>
                            <a:srgbClr val="00000A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ставлення</a:t>
                      </a:r>
                      <a:r>
                        <a:rPr lang="ru-RU" sz="1400" dirty="0">
                          <a:solidFill>
                            <a:srgbClr val="00000A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до </a:t>
                      </a:r>
                      <a:r>
                        <a:rPr lang="ru-RU" sz="1400" dirty="0" err="1">
                          <a:solidFill>
                            <a:srgbClr val="00000A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фізичної</a:t>
                      </a:r>
                      <a:r>
                        <a:rPr lang="ru-RU" sz="1400" dirty="0">
                          <a:solidFill>
                            <a:srgbClr val="00000A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solidFill>
                            <a:srgbClr val="00000A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культури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8314" marR="506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ыноска со стрелкой вниз 1"/>
          <p:cNvSpPr/>
          <p:nvPr/>
        </p:nvSpPr>
        <p:spPr>
          <a:xfrm>
            <a:off x="1259632" y="265212"/>
            <a:ext cx="7056784" cy="1080120"/>
          </a:xfrm>
          <a:prstGeom prst="downArrowCallou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Результат </a:t>
            </a:r>
            <a:r>
              <a:rPr lang="ru-RU" b="1" dirty="0" err="1" smtClean="0"/>
              <a:t>участі</a:t>
            </a:r>
            <a:r>
              <a:rPr lang="ru-RU" b="1" dirty="0" smtClean="0"/>
              <a:t> </a:t>
            </a:r>
            <a:r>
              <a:rPr lang="ru-RU" b="1" dirty="0" err="1"/>
              <a:t>студентів</a:t>
            </a:r>
            <a:r>
              <a:rPr lang="ru-RU" b="1" dirty="0"/>
              <a:t> у </a:t>
            </a:r>
            <a:r>
              <a:rPr lang="ru-RU" b="1" dirty="0" err="1"/>
              <a:t>студентських</a:t>
            </a:r>
            <a:r>
              <a:rPr lang="ru-RU" b="1" dirty="0"/>
              <a:t> </a:t>
            </a:r>
            <a:r>
              <a:rPr lang="ru-RU" b="1" dirty="0" err="1"/>
              <a:t>наукових</a:t>
            </a:r>
            <a:r>
              <a:rPr lang="ru-RU" b="1" dirty="0"/>
              <a:t> конкурсах, </a:t>
            </a:r>
            <a:r>
              <a:rPr lang="ru-RU" b="1" dirty="0" err="1"/>
              <a:t>проєктах</a:t>
            </a:r>
            <a:r>
              <a:rPr lang="ru-RU" b="1" dirty="0"/>
              <a:t> та </a:t>
            </a:r>
            <a:r>
              <a:rPr lang="ru-RU" b="1" dirty="0" err="1"/>
              <a:t>олімпіадах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95537" y="1489348"/>
          <a:ext cx="8280919" cy="3893321"/>
        </p:xfrm>
        <a:graphic>
          <a:graphicData uri="http://schemas.openxmlformats.org/drawingml/2006/table">
            <a:tbl>
              <a:tblPr/>
              <a:tblGrid>
                <a:gridCol w="1777668"/>
                <a:gridCol w="1454143"/>
                <a:gridCol w="1952320"/>
                <a:gridCol w="1763823"/>
                <a:gridCol w="1332965"/>
              </a:tblGrid>
              <a:tr h="374185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ПІБ, курс,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спеціальність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9045" marR="29045" marT="20913" marB="2091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Керівник</a:t>
                      </a:r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9045" marR="29045" marT="20913" marB="2091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Назва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конкурсу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9045" marR="29045" marT="20913" marB="2091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Назва роботи, проєкту</a:t>
                      </a:r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9045" marR="29045" marT="20913" marB="2091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Результат</a:t>
                      </a:r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9045" marR="29045" marT="20913" marB="2091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7790"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Овдієнко А.В</a:t>
                      </a:r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9045" marR="29045" marT="20913" marB="2091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Остополець І.Ю.</a:t>
                      </a:r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9045" marR="29045" marT="20913" marB="2091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Здорова дитина-здорова нація, травень 2024</a:t>
                      </a:r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9045" marR="29045" marT="20913" marB="2091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Всеукраїнський конкурс студентських наукових робіт</a:t>
                      </a:r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9045" marR="29045" marT="20913" marB="2091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Диплом 3 ступеня</a:t>
                      </a:r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9045" marR="29045" marT="20913" marB="2091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7790"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Красіков В.І.</a:t>
                      </a:r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9045" marR="29045" marT="20913" marB="2091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Остополець І.Ю.</a:t>
                      </a:r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9045" marR="29045" marT="20913" marB="2091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Здорова дитина-здорова нація, травень 2024</a:t>
                      </a:r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9045" marR="29045" marT="20913" marB="2091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Всеукраїнський конкурс студентських наукових робіт</a:t>
                      </a:r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9045" marR="29045" marT="20913" marB="2091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Диплом 3 ступеня</a:t>
                      </a:r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9045" marR="29045" marT="20913" marB="2091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7790"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Пюрко В.Є., 014.11 Середня освіта. Фізична культура</a:t>
                      </a:r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9045" marR="29045" marT="20913" marB="2091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Христова Т.Є.</a:t>
                      </a:r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9045" marR="29045" marT="20913" marB="2091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Здорова дитина-здорова нація, травень 2024</a:t>
                      </a:r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9045" marR="29045" marT="20913" marB="2091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Всеукраїнський конкурс студентських наукових робіт</a:t>
                      </a:r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9045" marR="29045" marT="20913" marB="2091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Диплом 1 ступеня</a:t>
                      </a:r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9045" marR="29045" marT="20913" marB="2091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9711"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Тангаров С.О.,  014.11 Середня освіта. Фізична культура</a:t>
                      </a:r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9045" marR="29045" marT="20913" marB="2091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Олійник І.С.</a:t>
                      </a:r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9045" marR="29045" marT="20913" marB="2091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Здорова дитина-здорова нація, травень 2024</a:t>
                      </a:r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9045" marR="29045" marT="20913" marB="2091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Всеукраїнський конкурс студентських наукових робіт</a:t>
                      </a:r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9045" marR="29045" marT="20913" marB="2091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Участь </a:t>
                      </a:r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9045" marR="29045" marT="20913" marB="2091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7151"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Таранець К.О.</a:t>
                      </a:r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9045" marR="29045" marT="20913" marB="2091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Цибульська В.В.</a:t>
                      </a:r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9045" marR="29045" marT="20913" marB="2091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Здорова дитина-здорова нація, травень 2024</a:t>
                      </a:r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9045" marR="29045" marT="20913" marB="2091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Всеукраїнський конкурс студентських наукових робіт</a:t>
                      </a:r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9045" marR="29045" marT="20913" marB="2091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Участь 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fontAlgn="t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9045" marR="29045" marT="20913" marB="2091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95536" y="337220"/>
          <a:ext cx="8424936" cy="5122414"/>
        </p:xfrm>
        <a:graphic>
          <a:graphicData uri="http://schemas.openxmlformats.org/drawingml/2006/table">
            <a:tbl>
              <a:tblPr/>
              <a:tblGrid>
                <a:gridCol w="1584176"/>
                <a:gridCol w="1296144"/>
                <a:gridCol w="2088232"/>
                <a:gridCol w="2100237"/>
                <a:gridCol w="1356147"/>
              </a:tblGrid>
              <a:tr h="1623513"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Мусієнко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В.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2М, 053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Психологія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9045" marR="29045" marT="20913" marB="2091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Прокоф’єва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О.О.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9045" marR="29045" marT="20913" marB="2091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IIE Ukraine Award: Education for the Future of Ukraine.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Програма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мен</a:t>
                      </a:r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Фулбрайта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в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Україн</a:t>
                      </a:r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 https://fulbright.org.ua/uk/education-for-the-future-of-ukraine/</a:t>
                      </a:r>
                      <a:endParaRPr lang="en-GB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9045" marR="29045" marT="20913" marB="2091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Мотиваційний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лист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9045" marR="29045" marT="20913" marB="2091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Виграв стипендію</a:t>
                      </a:r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fontAlgn="t"/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9045" marR="29045" marT="20913" marB="2091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63555"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Муха Л., 053 Психологія 3 курс</a:t>
                      </a:r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9045" marR="29045" marT="20913" marB="2091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Варіна Г.Б.</a:t>
                      </a:r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9045" marR="29045" marT="20913" marB="2091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ІІ етапі Всеукраїнського конкурсу студентських наукових робіт із соціальної та економічної інклюзії </a:t>
                      </a:r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9045" marR="29045" marT="20913" marB="2091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Впровадження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інноваційних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здоров’язберігаючих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технологій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      в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процес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психолого-педагогічного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супроводу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дітей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розладами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аутистичного спектру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9045" marR="29045" marT="20913" marB="2091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диплом ІІІ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ступеня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за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напрямом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«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Соціальна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інклюзія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9045" marR="29045" marT="20913" marB="2091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53492"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Муха Л.053 Психологія 3 курс</a:t>
                      </a:r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fontAlgn="t"/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9045" marR="29045" marT="20913" marB="2091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Варіна Г.Б.</a:t>
                      </a:r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9045" marR="29045" marT="20913" marB="2091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ІІ етапі обласного студентського конкурсу наукових проектів «Наука для відбудови Запорізького регіону у воєнний та повоєнний час»</a:t>
                      </a:r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9045" marR="29045" marT="20913" marB="2091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Mental health: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мультифакторний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простір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для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відновлення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та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зміцнення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життєстійкості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вимушено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переміщених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осіб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9045" marR="29045" marT="20913" marB="2091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очікуємо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результати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1.12.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9045" marR="29045" marT="20913" marB="2091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ятиугольник 1"/>
          <p:cNvSpPr/>
          <p:nvPr/>
        </p:nvSpPr>
        <p:spPr>
          <a:xfrm>
            <a:off x="251520" y="2281436"/>
            <a:ext cx="8712968" cy="2232248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err="1"/>
              <a:t>Горобець</a:t>
            </a:r>
            <a:r>
              <a:rPr lang="ru-RU" sz="2400" b="1" dirty="0"/>
              <a:t> </a:t>
            </a:r>
            <a:r>
              <a:rPr lang="ru-RU" sz="2400" b="1" dirty="0" err="1"/>
              <a:t>Світлана</a:t>
            </a:r>
            <a:r>
              <a:rPr lang="ru-RU" sz="2400" b="1" dirty="0"/>
              <a:t>, </a:t>
            </a:r>
            <a:r>
              <a:rPr lang="ru-RU" sz="2400" b="1" dirty="0" err="1"/>
              <a:t>здобувачка</a:t>
            </a:r>
            <a:r>
              <a:rPr lang="ru-RU" sz="2400" b="1" dirty="0"/>
              <a:t> 4 курсу 311-ф </a:t>
            </a:r>
            <a:r>
              <a:rPr lang="ru-RU" sz="2400" b="1" dirty="0" err="1"/>
              <a:t>групи</a:t>
            </a:r>
            <a:r>
              <a:rPr lang="ru-RU" sz="2400" b="1" dirty="0"/>
              <a:t> </a:t>
            </a:r>
            <a:r>
              <a:rPr lang="ru-RU" sz="2400" b="1" dirty="0" err="1"/>
              <a:t>спеціальність</a:t>
            </a:r>
            <a:r>
              <a:rPr lang="ru-RU" sz="2400" b="1" dirty="0"/>
              <a:t> 053 </a:t>
            </a:r>
            <a:r>
              <a:rPr lang="ru-RU" sz="2400" b="1" dirty="0" err="1"/>
              <a:t>Психологія</a:t>
            </a:r>
            <a:r>
              <a:rPr lang="ru-RU" sz="2400" b="1" dirty="0"/>
              <a:t> ОП </a:t>
            </a:r>
            <a:r>
              <a:rPr lang="ru-RU" sz="2400" b="1" dirty="0" err="1"/>
              <a:t>Психологія</a:t>
            </a:r>
            <a:r>
              <a:rPr lang="ru-RU" sz="2400" b="1" dirty="0"/>
              <a:t>. </a:t>
            </a:r>
            <a:r>
              <a:rPr lang="ru-RU" sz="2400" b="1" dirty="0" err="1"/>
              <a:t>Клінічна</a:t>
            </a:r>
            <a:r>
              <a:rPr lang="ru-RU" sz="2400" b="1" dirty="0"/>
              <a:t> </a:t>
            </a:r>
            <a:r>
              <a:rPr lang="ru-RU" sz="2400" b="1" dirty="0" err="1"/>
              <a:t>психологія</a:t>
            </a:r>
            <a:r>
              <a:rPr lang="ru-RU" sz="2400" b="1" dirty="0"/>
              <a:t> у 2024-2025 н.р. за результатами </a:t>
            </a:r>
            <a:r>
              <a:rPr lang="ru-RU" sz="2400" b="1" dirty="0" err="1"/>
              <a:t>активної</a:t>
            </a:r>
            <a:r>
              <a:rPr lang="ru-RU" sz="2400" b="1" dirty="0"/>
              <a:t> </a:t>
            </a:r>
            <a:r>
              <a:rPr lang="ru-RU" sz="2400" b="1" dirty="0" err="1"/>
              <a:t>наукової</a:t>
            </a:r>
            <a:r>
              <a:rPr lang="ru-RU" sz="2400" b="1" dirty="0"/>
              <a:t> </a:t>
            </a:r>
            <a:r>
              <a:rPr lang="ru-RU" sz="2400" b="1" dirty="0" err="1"/>
              <a:t>діяльності</a:t>
            </a:r>
            <a:r>
              <a:rPr lang="ru-RU" sz="2400" b="1" dirty="0"/>
              <a:t> </a:t>
            </a:r>
            <a:r>
              <a:rPr lang="ru-RU" sz="2400" b="1" dirty="0" err="1"/>
              <a:t>отримує</a:t>
            </a:r>
            <a:r>
              <a:rPr lang="ru-RU" sz="2400" b="1" dirty="0"/>
              <a:t> </a:t>
            </a:r>
            <a:r>
              <a:rPr lang="ru-RU" sz="2400" b="1" dirty="0" err="1"/>
              <a:t>Стипендію</a:t>
            </a:r>
            <a:r>
              <a:rPr lang="ru-RU" sz="2400" b="1" dirty="0"/>
              <a:t> </a:t>
            </a:r>
            <a:r>
              <a:rPr lang="ru-RU" sz="2400" b="1" dirty="0" err="1"/>
              <a:t>Верховної</a:t>
            </a:r>
            <a:r>
              <a:rPr lang="ru-RU" sz="2400" b="1" dirty="0"/>
              <a:t> Ради</a:t>
            </a:r>
            <a:endParaRPr lang="ru-RU" sz="2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121196"/>
            <a:ext cx="2736304" cy="273630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ыноска со стрелкой вниз 1"/>
          <p:cNvSpPr/>
          <p:nvPr/>
        </p:nvSpPr>
        <p:spPr>
          <a:xfrm>
            <a:off x="1259632" y="265212"/>
            <a:ext cx="7128792" cy="1224136"/>
          </a:xfrm>
          <a:prstGeom prst="downArrowCallou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/>
              <a:t>Участь </a:t>
            </a:r>
            <a:r>
              <a:rPr lang="ru-RU" sz="2000" b="1" dirty="0" err="1"/>
              <a:t>студентів</a:t>
            </a:r>
            <a:r>
              <a:rPr lang="ru-RU" sz="2000" b="1" dirty="0"/>
              <a:t> у </a:t>
            </a:r>
            <a:r>
              <a:rPr lang="ru-RU" sz="2000" b="1" dirty="0" err="1" smtClean="0"/>
              <a:t>конференціях</a:t>
            </a:r>
            <a:r>
              <a:rPr lang="ru-RU" sz="2000" b="1" dirty="0" smtClean="0"/>
              <a:t> І семестр 2024-2025 н.р.</a:t>
            </a:r>
            <a:endParaRPr lang="ru-RU" sz="2000" dirty="0"/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755576" y="1345332"/>
          <a:ext cx="7992888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powerpointbase.com-872</Template>
  <TotalTime>49</TotalTime>
  <Words>765</Words>
  <Application>Microsoft Office PowerPoint</Application>
  <PresentationFormat>Экран (16:10)</PresentationFormat>
  <Paragraphs>123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Наукова діяльність здобувачів вищої освіти факультету ФКСП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diakov.net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Наукова діяльність здобувачів вищої освіти факультету ФКСП</dc:title>
  <dc:creator>Пользователь</dc:creator>
  <cp:lastModifiedBy>Пользователь</cp:lastModifiedBy>
  <cp:revision>3</cp:revision>
  <dcterms:created xsi:type="dcterms:W3CDTF">2024-11-25T06:34:02Z</dcterms:created>
  <dcterms:modified xsi:type="dcterms:W3CDTF">2024-11-25T07:23:32Z</dcterms:modified>
</cp:coreProperties>
</file>