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99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0" r:id="rId30"/>
    <p:sldId id="286" r:id="rId31"/>
    <p:sldId id="287" r:id="rId32"/>
    <p:sldId id="288" r:id="rId33"/>
    <p:sldId id="291" r:id="rId34"/>
    <p:sldId id="292" r:id="rId35"/>
    <p:sldId id="293" r:id="rId36"/>
    <p:sldId id="296" r:id="rId37"/>
    <p:sldId id="294" r:id="rId38"/>
    <p:sldId id="295" r:id="rId39"/>
    <p:sldId id="297" r:id="rId40"/>
    <p:sldId id="298" r:id="rId41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71" d="100"/>
          <a:sy n="71" d="100"/>
        </p:scale>
        <p:origin x="78" y="3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/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234280391243593E-2"/>
          <c:y val="0.28873929008567933"/>
          <c:w val="0.94876571960875677"/>
          <c:h val="0.409851675517304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Контингент здобувачів ФКСП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FB-49DC-A3F4-1A856A02F6E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DB0-4270-B90C-6E530F9B71A6}"/>
              </c:ext>
            </c:extLst>
          </c:dPt>
          <c:cat>
            <c:strRef>
              <c:f>Лист1!$A$2:$A$3</c:f>
              <c:strCache>
                <c:ptCount val="2"/>
                <c:pt idx="0">
                  <c:v>Денна форма навчання</c:v>
                </c:pt>
                <c:pt idx="1">
                  <c:v>Заочна форма навчання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450</c:v>
                </c:pt>
                <c:pt idx="1">
                  <c:v>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FB-49DC-A3F4-1A856A02F6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DB0-4270-B90C-6E530F9B71A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DB0-4270-B90C-6E530F9B71A6}"/>
              </c:ext>
            </c:extLst>
          </c:dPt>
          <c:cat>
            <c:strRef>
              <c:f>Лист1!$A$2:$A$3</c:f>
              <c:strCache>
                <c:ptCount val="2"/>
                <c:pt idx="0">
                  <c:v>Денна форма навчання</c:v>
                </c:pt>
                <c:pt idx="1">
                  <c:v>Заочна форма навчання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FB-49DC-A3F4-1A856A02F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uk-UA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Контингент по спеціальностям (денна форма)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014.11 Середня освіта. Фізична культура</c:v>
                </c:pt>
                <c:pt idx="1">
                  <c:v>017 Фізична культура і спорт</c:v>
                </c:pt>
                <c:pt idx="2">
                  <c:v>053 Психологія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</c:v>
                </c:pt>
                <c:pt idx="1">
                  <c:v>103</c:v>
                </c:pt>
                <c:pt idx="2">
                  <c:v>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14-4A17-A785-EA813856F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748224"/>
        <c:axId val="175749760"/>
        <c:axId val="0"/>
      </c:bar3DChart>
      <c:catAx>
        <c:axId val="17574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uk-UA"/>
          </a:p>
        </c:txPr>
        <c:crossAx val="175749760"/>
        <c:crosses val="autoZero"/>
        <c:auto val="1"/>
        <c:lblAlgn val="ctr"/>
        <c:lblOffset val="100"/>
        <c:noMultiLvlLbl val="0"/>
      </c:catAx>
      <c:valAx>
        <c:axId val="17574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uk-UA"/>
          </a:p>
        </c:txPr>
        <c:crossAx val="17574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Контингент по спеціальностям (заочна форма)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053 Психологія</c:v>
                </c:pt>
                <c:pt idx="1">
                  <c:v>014 Середня освіта. Фізична культура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525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9-4F58-AC30-AB8761039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123200"/>
        <c:axId val="169132800"/>
        <c:axId val="0"/>
      </c:bar3DChart>
      <c:catAx>
        <c:axId val="16912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uk-UA"/>
          </a:p>
        </c:txPr>
        <c:crossAx val="169132800"/>
        <c:crosses val="autoZero"/>
        <c:auto val="1"/>
        <c:lblAlgn val="ctr"/>
        <c:lblOffset val="100"/>
        <c:noMultiLvlLbl val="0"/>
      </c:catAx>
      <c:valAx>
        <c:axId val="16913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uk-UA"/>
          </a:p>
        </c:txPr>
        <c:crossAx val="16912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Лист1!$A$1:$A$2</c:f>
              <c:strCache>
                <c:ptCount val="2"/>
                <c:pt idx="0">
                  <c:v>Опубліковано розділи у закордонних монографіях </c:v>
                </c:pt>
                <c:pt idx="1">
                  <c:v>Опубліковано статті у закордонних виданнях 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10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07-4172-95B8-B300FF241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Лист1!$A$1:$A$4</c:f>
              <c:strCache>
                <c:ptCount val="4"/>
                <c:pt idx="0">
                  <c:v>міжнародні</c:v>
                </c:pt>
                <c:pt idx="1">
                  <c:v>всеукраїнські</c:v>
                </c:pt>
                <c:pt idx="2">
                  <c:v>регіональні</c:v>
                </c:pt>
                <c:pt idx="3">
                  <c:v>закордонні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133</c:v>
                </c:pt>
                <c:pt idx="1">
                  <c:v>149</c:v>
                </c:pt>
                <c:pt idx="2">
                  <c:v>6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21-4652-919B-FED2A39BF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9172352"/>
        <c:axId val="207364480"/>
        <c:axId val="0"/>
      </c:bar3DChart>
      <c:catAx>
        <c:axId val="1691723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07364480"/>
        <c:crosses val="autoZero"/>
        <c:auto val="1"/>
        <c:lblAlgn val="ctr"/>
        <c:lblOffset val="100"/>
        <c:noMultiLvlLbl val="0"/>
      </c:catAx>
      <c:valAx>
        <c:axId val="20736448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691723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600">
          <a:latin typeface="+mn-lt"/>
          <a:cs typeface="Times New Roman" pitchFamily="18" charset="0"/>
        </a:defRPr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Лист2!$A$1:$A$5</c:f>
              <c:strCache>
                <c:ptCount val="5"/>
                <c:pt idx="0">
                  <c:v>Фахові видання</c:v>
                </c:pt>
                <c:pt idx="1">
                  <c:v>Матеріали конференцій / тези</c:v>
                </c:pt>
                <c:pt idx="2">
                  <c:v>Зарубіжні видання</c:v>
                </c:pt>
                <c:pt idx="3">
                  <c:v>Наукометричні видання (Scopus, Web of science)</c:v>
                </c:pt>
                <c:pt idx="4">
                  <c:v>Розділи у колективних монографіях</c:v>
                </c:pt>
              </c:strCache>
            </c:strRef>
          </c:cat>
          <c:val>
            <c:numRef>
              <c:f>Лист2!$B$1:$B$5</c:f>
              <c:numCache>
                <c:formatCode>General</c:formatCode>
                <c:ptCount val="5"/>
                <c:pt idx="0">
                  <c:v>8</c:v>
                </c:pt>
                <c:pt idx="1">
                  <c:v>25</c:v>
                </c:pt>
                <c:pt idx="2">
                  <c:v>5</c:v>
                </c:pt>
                <c:pt idx="3">
                  <c:v>3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B-466B-AEB1-9E5C11EE5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3747072"/>
        <c:axId val="227264768"/>
        <c:axId val="0"/>
      </c:bar3DChart>
      <c:catAx>
        <c:axId val="22374707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27264768"/>
        <c:crosses val="autoZero"/>
        <c:auto val="1"/>
        <c:lblAlgn val="ctr"/>
        <c:lblOffset val="100"/>
        <c:noMultiLvlLbl val="0"/>
      </c:catAx>
      <c:valAx>
        <c:axId val="22726476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2237470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>
          <a:latin typeface="+mn-lt"/>
          <a:cs typeface="Times New Roman" pitchFamily="18" charset="0"/>
        </a:defRPr>
      </a:pPr>
      <a:endParaRPr lang="uk-UA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4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4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69BDEB-F806-47FF-9517-51CC0208771D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</dgm:pt>
    <dgm:pt modelId="{A09EFBD1-E7E5-4246-9A8B-B13E29EFB7DB}">
      <dgm:prSet phldrT="[Текст]"/>
      <dgm:spPr/>
      <dgm:t>
        <a:bodyPr/>
        <a:lstStyle/>
        <a:p>
          <a:r>
            <a:rPr lang="uk-UA" dirty="0" smtClean="0"/>
            <a:t>4 освітні програми за освітнім рівнем бакалавр </a:t>
          </a:r>
          <a:endParaRPr lang="ru-RU" dirty="0"/>
        </a:p>
      </dgm:t>
    </dgm:pt>
    <dgm:pt modelId="{11111605-FF78-42E8-82C2-7F6D285CD416}" type="parTrans" cxnId="{B9D3EE4C-A7CA-495F-8827-0CDA9B0FF4AD}">
      <dgm:prSet/>
      <dgm:spPr/>
      <dgm:t>
        <a:bodyPr/>
        <a:lstStyle/>
        <a:p>
          <a:endParaRPr lang="ru-RU"/>
        </a:p>
      </dgm:t>
    </dgm:pt>
    <dgm:pt modelId="{A695C32C-30E9-4021-B43A-BF0972027AF7}" type="sibTrans" cxnId="{B9D3EE4C-A7CA-495F-8827-0CDA9B0FF4AD}">
      <dgm:prSet/>
      <dgm:spPr/>
      <dgm:t>
        <a:bodyPr/>
        <a:lstStyle/>
        <a:p>
          <a:endParaRPr lang="ru-RU"/>
        </a:p>
      </dgm:t>
    </dgm:pt>
    <dgm:pt modelId="{2F8BA53C-B02B-400E-8367-F3273DD16DE7}">
      <dgm:prSet phldrT="[Текст]"/>
      <dgm:spPr/>
      <dgm:t>
        <a:bodyPr/>
        <a:lstStyle/>
        <a:p>
          <a:r>
            <a:rPr lang="uk-UA" dirty="0" smtClean="0"/>
            <a:t>4 освітньо-професійні програми за освітнім рівнем магістр</a:t>
          </a:r>
          <a:endParaRPr lang="ru-RU" dirty="0"/>
        </a:p>
      </dgm:t>
    </dgm:pt>
    <dgm:pt modelId="{68E7FEAA-85D0-4969-BFD3-2AA28DCA4FB6}" type="parTrans" cxnId="{5A8662E3-A59A-4AF0-9F39-0C9FEA33ED64}">
      <dgm:prSet/>
      <dgm:spPr/>
      <dgm:t>
        <a:bodyPr/>
        <a:lstStyle/>
        <a:p>
          <a:endParaRPr lang="ru-RU"/>
        </a:p>
      </dgm:t>
    </dgm:pt>
    <dgm:pt modelId="{6FCD8D70-C5CE-402D-9FD0-AD69861ED683}" type="sibTrans" cxnId="{5A8662E3-A59A-4AF0-9F39-0C9FEA33ED64}">
      <dgm:prSet/>
      <dgm:spPr/>
      <dgm:t>
        <a:bodyPr/>
        <a:lstStyle/>
        <a:p>
          <a:endParaRPr lang="ru-RU"/>
        </a:p>
      </dgm:t>
    </dgm:pt>
    <dgm:pt modelId="{DF3EB3C6-BEB3-46B5-8929-BE8904B66C81}">
      <dgm:prSet phldrT="[Текст]"/>
      <dgm:spPr/>
      <dgm:t>
        <a:bodyPr/>
        <a:lstStyle/>
        <a:p>
          <a:r>
            <a:rPr lang="uk-UA" dirty="0" smtClean="0"/>
            <a:t>2 освітньо-наукових програми за освітнім рівнем магістр</a:t>
          </a:r>
          <a:endParaRPr lang="ru-RU" dirty="0"/>
        </a:p>
      </dgm:t>
    </dgm:pt>
    <dgm:pt modelId="{75DFFB9F-FB42-4FAC-9506-23057C780C01}" type="parTrans" cxnId="{58899DF5-A115-4470-9CF8-80F0DE467ED1}">
      <dgm:prSet/>
      <dgm:spPr/>
      <dgm:t>
        <a:bodyPr/>
        <a:lstStyle/>
        <a:p>
          <a:endParaRPr lang="ru-RU"/>
        </a:p>
      </dgm:t>
    </dgm:pt>
    <dgm:pt modelId="{6DCCFB7E-2A37-4577-893B-404C346907E0}" type="sibTrans" cxnId="{58899DF5-A115-4470-9CF8-80F0DE467ED1}">
      <dgm:prSet/>
      <dgm:spPr/>
      <dgm:t>
        <a:bodyPr/>
        <a:lstStyle/>
        <a:p>
          <a:endParaRPr lang="ru-RU"/>
        </a:p>
      </dgm:t>
    </dgm:pt>
    <dgm:pt modelId="{7CEC8DD8-CEF7-4A4A-AA3B-D31D1E69A3D7}">
      <dgm:prSet phldrT="[Текст]"/>
      <dgm:spPr/>
      <dgm:t>
        <a:bodyPr/>
        <a:lstStyle/>
        <a:p>
          <a:r>
            <a:rPr lang="uk-UA" dirty="0" smtClean="0"/>
            <a:t>1 освітня  програма за третім </a:t>
          </a:r>
          <a:r>
            <a:rPr lang="uk-UA" dirty="0" err="1" smtClean="0"/>
            <a:t>освітньо-науковим</a:t>
          </a:r>
          <a:r>
            <a:rPr lang="uk-UA" dirty="0" smtClean="0"/>
            <a:t> рівнем</a:t>
          </a:r>
          <a:endParaRPr lang="ru-RU" dirty="0"/>
        </a:p>
      </dgm:t>
    </dgm:pt>
    <dgm:pt modelId="{355DDE82-0668-4C5F-BEC5-BBABE086F6EE}" type="parTrans" cxnId="{0315B544-FF84-4736-97C2-D65C48BE956F}">
      <dgm:prSet/>
      <dgm:spPr/>
      <dgm:t>
        <a:bodyPr/>
        <a:lstStyle/>
        <a:p>
          <a:endParaRPr lang="ru-RU"/>
        </a:p>
      </dgm:t>
    </dgm:pt>
    <dgm:pt modelId="{DEEAAF1B-C16A-409B-9A5C-2EF1E65E5965}" type="sibTrans" cxnId="{0315B544-FF84-4736-97C2-D65C48BE956F}">
      <dgm:prSet/>
      <dgm:spPr/>
      <dgm:t>
        <a:bodyPr/>
        <a:lstStyle/>
        <a:p>
          <a:endParaRPr lang="ru-RU"/>
        </a:p>
      </dgm:t>
    </dgm:pt>
    <dgm:pt modelId="{D81ECABE-8B39-4730-B4DA-D018F25D7CCC}" type="pres">
      <dgm:prSet presAssocID="{9669BDEB-F806-47FF-9517-51CC0208771D}" presName="linearFlow" presStyleCnt="0">
        <dgm:presLayoutVars>
          <dgm:dir/>
          <dgm:resizeHandles val="exact"/>
        </dgm:presLayoutVars>
      </dgm:prSet>
      <dgm:spPr/>
    </dgm:pt>
    <dgm:pt modelId="{D9E2DF78-5BB2-4C49-89FF-5B397B56CF5D}" type="pres">
      <dgm:prSet presAssocID="{A09EFBD1-E7E5-4246-9A8B-B13E29EFB7DB}" presName="composite" presStyleCnt="0"/>
      <dgm:spPr/>
    </dgm:pt>
    <dgm:pt modelId="{AD1C54DA-1885-418A-A0C0-DDF4400492D6}" type="pres">
      <dgm:prSet presAssocID="{A09EFBD1-E7E5-4246-9A8B-B13E29EFB7DB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774F92D-BC42-4869-88B3-DF7EAA002C2A}" type="pres">
      <dgm:prSet presAssocID="{A09EFBD1-E7E5-4246-9A8B-B13E29EFB7D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AE5AF-A655-495E-BE03-6A1F08F086E5}" type="pres">
      <dgm:prSet presAssocID="{A695C32C-30E9-4021-B43A-BF0972027AF7}" presName="spacing" presStyleCnt="0"/>
      <dgm:spPr/>
    </dgm:pt>
    <dgm:pt modelId="{92DF426D-7808-48B6-9895-38B9CC9F80C9}" type="pres">
      <dgm:prSet presAssocID="{2F8BA53C-B02B-400E-8367-F3273DD16DE7}" presName="composite" presStyleCnt="0"/>
      <dgm:spPr/>
    </dgm:pt>
    <dgm:pt modelId="{0F0A1F42-2036-44A8-A516-9BA83F189E84}" type="pres">
      <dgm:prSet presAssocID="{2F8BA53C-B02B-400E-8367-F3273DD16DE7}" presName="imgShp" presStyleLbl="fgImgPlace1" presStyleIdx="1" presStyleCnt="4" custScaleY="9016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FCBE810-C72E-4313-8BB8-F571E5D50CEE}" type="pres">
      <dgm:prSet presAssocID="{2F8BA53C-B02B-400E-8367-F3273DD16DE7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47A71-2553-4AC3-BAD7-4C280C376BED}" type="pres">
      <dgm:prSet presAssocID="{6FCD8D70-C5CE-402D-9FD0-AD69861ED683}" presName="spacing" presStyleCnt="0"/>
      <dgm:spPr/>
    </dgm:pt>
    <dgm:pt modelId="{5A9196DD-F5D0-4B24-94E6-838CB01742C2}" type="pres">
      <dgm:prSet presAssocID="{DF3EB3C6-BEB3-46B5-8929-BE8904B66C81}" presName="composite" presStyleCnt="0"/>
      <dgm:spPr/>
    </dgm:pt>
    <dgm:pt modelId="{9EC0834B-C170-4CEB-B3DB-CA92C1E2CE14}" type="pres">
      <dgm:prSet presAssocID="{DF3EB3C6-BEB3-46B5-8929-BE8904B66C81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3D3F827-46BC-460D-A83D-3A176FC97289}" type="pres">
      <dgm:prSet presAssocID="{DF3EB3C6-BEB3-46B5-8929-BE8904B66C8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20154-B0B1-417D-B5AC-F3C0CBDF8216}" type="pres">
      <dgm:prSet presAssocID="{6DCCFB7E-2A37-4577-893B-404C346907E0}" presName="spacing" presStyleCnt="0"/>
      <dgm:spPr/>
    </dgm:pt>
    <dgm:pt modelId="{4CBC0D73-D249-4C34-AA6D-35EACAF5DD8D}" type="pres">
      <dgm:prSet presAssocID="{7CEC8DD8-CEF7-4A4A-AA3B-D31D1E69A3D7}" presName="composite" presStyleCnt="0"/>
      <dgm:spPr/>
    </dgm:pt>
    <dgm:pt modelId="{AF24D579-66DD-4F4E-A671-8A72A908AA1D}" type="pres">
      <dgm:prSet presAssocID="{7CEC8DD8-CEF7-4A4A-AA3B-D31D1E69A3D7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506FB55-6DB9-49D2-95C7-458B4734C454}" type="pres">
      <dgm:prSet presAssocID="{7CEC8DD8-CEF7-4A4A-AA3B-D31D1E69A3D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CFA8AC-1D96-4927-91AE-329E70E24295}" type="presOf" srcId="{A09EFBD1-E7E5-4246-9A8B-B13E29EFB7DB}" destId="{B774F92D-BC42-4869-88B3-DF7EAA002C2A}" srcOrd="0" destOrd="0" presId="urn:microsoft.com/office/officeart/2005/8/layout/vList3"/>
    <dgm:cxn modelId="{06E66CD7-B705-4931-B750-EA1E8BF72E68}" type="presOf" srcId="{9669BDEB-F806-47FF-9517-51CC0208771D}" destId="{D81ECABE-8B39-4730-B4DA-D018F25D7CCC}" srcOrd="0" destOrd="0" presId="urn:microsoft.com/office/officeart/2005/8/layout/vList3"/>
    <dgm:cxn modelId="{5A8662E3-A59A-4AF0-9F39-0C9FEA33ED64}" srcId="{9669BDEB-F806-47FF-9517-51CC0208771D}" destId="{2F8BA53C-B02B-400E-8367-F3273DD16DE7}" srcOrd="1" destOrd="0" parTransId="{68E7FEAA-85D0-4969-BFD3-2AA28DCA4FB6}" sibTransId="{6FCD8D70-C5CE-402D-9FD0-AD69861ED683}"/>
    <dgm:cxn modelId="{0315B544-FF84-4736-97C2-D65C48BE956F}" srcId="{9669BDEB-F806-47FF-9517-51CC0208771D}" destId="{7CEC8DD8-CEF7-4A4A-AA3B-D31D1E69A3D7}" srcOrd="3" destOrd="0" parTransId="{355DDE82-0668-4C5F-BEC5-BBABE086F6EE}" sibTransId="{DEEAAF1B-C16A-409B-9A5C-2EF1E65E5965}"/>
    <dgm:cxn modelId="{58899DF5-A115-4470-9CF8-80F0DE467ED1}" srcId="{9669BDEB-F806-47FF-9517-51CC0208771D}" destId="{DF3EB3C6-BEB3-46B5-8929-BE8904B66C81}" srcOrd="2" destOrd="0" parTransId="{75DFFB9F-FB42-4FAC-9506-23057C780C01}" sibTransId="{6DCCFB7E-2A37-4577-893B-404C346907E0}"/>
    <dgm:cxn modelId="{39D57C11-91E7-4B97-A4DA-E02D8CF4D32C}" type="presOf" srcId="{DF3EB3C6-BEB3-46B5-8929-BE8904B66C81}" destId="{A3D3F827-46BC-460D-A83D-3A176FC97289}" srcOrd="0" destOrd="0" presId="urn:microsoft.com/office/officeart/2005/8/layout/vList3"/>
    <dgm:cxn modelId="{3CDBB37F-A2FB-4923-B2BA-29484E9977D7}" type="presOf" srcId="{2F8BA53C-B02B-400E-8367-F3273DD16DE7}" destId="{FFCBE810-C72E-4313-8BB8-F571E5D50CEE}" srcOrd="0" destOrd="0" presId="urn:microsoft.com/office/officeart/2005/8/layout/vList3"/>
    <dgm:cxn modelId="{B9D3EE4C-A7CA-495F-8827-0CDA9B0FF4AD}" srcId="{9669BDEB-F806-47FF-9517-51CC0208771D}" destId="{A09EFBD1-E7E5-4246-9A8B-B13E29EFB7DB}" srcOrd="0" destOrd="0" parTransId="{11111605-FF78-42E8-82C2-7F6D285CD416}" sibTransId="{A695C32C-30E9-4021-B43A-BF0972027AF7}"/>
    <dgm:cxn modelId="{849D0459-059F-4232-AD4B-33FF4ADC11AD}" type="presOf" srcId="{7CEC8DD8-CEF7-4A4A-AA3B-D31D1E69A3D7}" destId="{0506FB55-6DB9-49D2-95C7-458B4734C454}" srcOrd="0" destOrd="0" presId="urn:microsoft.com/office/officeart/2005/8/layout/vList3"/>
    <dgm:cxn modelId="{F1AACCC4-6879-4C2D-9C75-44175CD14AA2}" type="presParOf" srcId="{D81ECABE-8B39-4730-B4DA-D018F25D7CCC}" destId="{D9E2DF78-5BB2-4C49-89FF-5B397B56CF5D}" srcOrd="0" destOrd="0" presId="urn:microsoft.com/office/officeart/2005/8/layout/vList3"/>
    <dgm:cxn modelId="{D7E88137-93DC-4A06-B0F2-2ED88D12F4A6}" type="presParOf" srcId="{D9E2DF78-5BB2-4C49-89FF-5B397B56CF5D}" destId="{AD1C54DA-1885-418A-A0C0-DDF4400492D6}" srcOrd="0" destOrd="0" presId="urn:microsoft.com/office/officeart/2005/8/layout/vList3"/>
    <dgm:cxn modelId="{1D32CA48-0D4A-4841-9767-264FA03EB04D}" type="presParOf" srcId="{D9E2DF78-5BB2-4C49-89FF-5B397B56CF5D}" destId="{B774F92D-BC42-4869-88B3-DF7EAA002C2A}" srcOrd="1" destOrd="0" presId="urn:microsoft.com/office/officeart/2005/8/layout/vList3"/>
    <dgm:cxn modelId="{2CB5F17D-358A-4360-8C09-13120194CA8D}" type="presParOf" srcId="{D81ECABE-8B39-4730-B4DA-D018F25D7CCC}" destId="{4CFAE5AF-A655-495E-BE03-6A1F08F086E5}" srcOrd="1" destOrd="0" presId="urn:microsoft.com/office/officeart/2005/8/layout/vList3"/>
    <dgm:cxn modelId="{6F8103AE-52E3-4D7B-B4BA-2D4CEFEF083E}" type="presParOf" srcId="{D81ECABE-8B39-4730-B4DA-D018F25D7CCC}" destId="{92DF426D-7808-48B6-9895-38B9CC9F80C9}" srcOrd="2" destOrd="0" presId="urn:microsoft.com/office/officeart/2005/8/layout/vList3"/>
    <dgm:cxn modelId="{867B45F3-A113-413B-9DD1-5A584AAD85A7}" type="presParOf" srcId="{92DF426D-7808-48B6-9895-38B9CC9F80C9}" destId="{0F0A1F42-2036-44A8-A516-9BA83F189E84}" srcOrd="0" destOrd="0" presId="urn:microsoft.com/office/officeart/2005/8/layout/vList3"/>
    <dgm:cxn modelId="{65444665-89B1-4D9A-8F1E-949DDBE8E324}" type="presParOf" srcId="{92DF426D-7808-48B6-9895-38B9CC9F80C9}" destId="{FFCBE810-C72E-4313-8BB8-F571E5D50CEE}" srcOrd="1" destOrd="0" presId="urn:microsoft.com/office/officeart/2005/8/layout/vList3"/>
    <dgm:cxn modelId="{E768AED4-BA1C-4915-8A0C-0722EF4C1DAE}" type="presParOf" srcId="{D81ECABE-8B39-4730-B4DA-D018F25D7CCC}" destId="{8A547A71-2553-4AC3-BAD7-4C280C376BED}" srcOrd="3" destOrd="0" presId="urn:microsoft.com/office/officeart/2005/8/layout/vList3"/>
    <dgm:cxn modelId="{98B79A5F-93EB-4F1F-BB95-77EA98F36C58}" type="presParOf" srcId="{D81ECABE-8B39-4730-B4DA-D018F25D7CCC}" destId="{5A9196DD-F5D0-4B24-94E6-838CB01742C2}" srcOrd="4" destOrd="0" presId="urn:microsoft.com/office/officeart/2005/8/layout/vList3"/>
    <dgm:cxn modelId="{1B1CB94D-AE01-46D9-B854-58F0D099B279}" type="presParOf" srcId="{5A9196DD-F5D0-4B24-94E6-838CB01742C2}" destId="{9EC0834B-C170-4CEB-B3DB-CA92C1E2CE14}" srcOrd="0" destOrd="0" presId="urn:microsoft.com/office/officeart/2005/8/layout/vList3"/>
    <dgm:cxn modelId="{382F42C1-C5B3-42FA-BED4-3CCFF6540665}" type="presParOf" srcId="{5A9196DD-F5D0-4B24-94E6-838CB01742C2}" destId="{A3D3F827-46BC-460D-A83D-3A176FC97289}" srcOrd="1" destOrd="0" presId="urn:microsoft.com/office/officeart/2005/8/layout/vList3"/>
    <dgm:cxn modelId="{BEDD594A-D286-4F87-B6A1-5EBAA215BDF4}" type="presParOf" srcId="{D81ECABE-8B39-4730-B4DA-D018F25D7CCC}" destId="{BCC20154-B0B1-417D-B5AC-F3C0CBDF8216}" srcOrd="5" destOrd="0" presId="urn:microsoft.com/office/officeart/2005/8/layout/vList3"/>
    <dgm:cxn modelId="{296B72ED-D31A-42F2-B696-CFB38462FDC5}" type="presParOf" srcId="{D81ECABE-8B39-4730-B4DA-D018F25D7CCC}" destId="{4CBC0D73-D249-4C34-AA6D-35EACAF5DD8D}" srcOrd="6" destOrd="0" presId="urn:microsoft.com/office/officeart/2005/8/layout/vList3"/>
    <dgm:cxn modelId="{638A77A7-CDAD-440A-8B4C-F4A8A7974337}" type="presParOf" srcId="{4CBC0D73-D249-4C34-AA6D-35EACAF5DD8D}" destId="{AF24D579-66DD-4F4E-A671-8A72A908AA1D}" srcOrd="0" destOrd="0" presId="urn:microsoft.com/office/officeart/2005/8/layout/vList3"/>
    <dgm:cxn modelId="{7E9A0D91-29C9-411C-80F9-283C0C93D94A}" type="presParOf" srcId="{4CBC0D73-D249-4C34-AA6D-35EACAF5DD8D}" destId="{0506FB55-6DB9-49D2-95C7-458B4734C45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C5780F-3145-4FE8-BDF7-FBE66649F884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AFDAA4C-7E1E-4290-8B5B-42FCF5E64347}">
      <dgm:prSet phldrT="[Текст]" custT="1"/>
      <dgm:spPr/>
      <dgm:t>
        <a:bodyPr/>
        <a:lstStyle/>
        <a:p>
          <a:pPr algn="ctr"/>
          <a:r>
            <a:rPr lang="uk-UA" sz="1600" b="1" dirty="0" smtClean="0"/>
            <a:t>Освітній </a:t>
          </a:r>
          <a:r>
            <a:rPr lang="uk-UA" sz="1600" b="1" dirty="0" err="1" smtClean="0"/>
            <a:t>проєкт</a:t>
          </a:r>
          <a:r>
            <a:rPr lang="uk-UA" sz="1600" b="1" dirty="0" smtClean="0"/>
            <a:t> «Нова українська школа, університет, громада, влада – координація взаємодії на інтелектуальній платформі </a:t>
          </a:r>
          <a:r>
            <a:rPr lang="uk-UA" sz="1600" b="1" dirty="0" err="1" smtClean="0"/>
            <a:t>TeachHub</a:t>
          </a:r>
          <a:r>
            <a:rPr lang="uk-UA" sz="1600" b="1" dirty="0" smtClean="0"/>
            <a:t>» 2021-2026 рр. (наказ МОН України від 29.09.2021 № 1041)</a:t>
          </a:r>
          <a:endParaRPr lang="ru-RU" sz="1600" b="1" dirty="0"/>
        </a:p>
      </dgm:t>
    </dgm:pt>
    <dgm:pt modelId="{521934A4-07A3-4E42-8D09-67FD7A23E380}" type="parTrans" cxnId="{14371E81-FD6F-43D2-8001-708A026941F1}">
      <dgm:prSet/>
      <dgm:spPr/>
      <dgm:t>
        <a:bodyPr/>
        <a:lstStyle/>
        <a:p>
          <a:pPr algn="ctr"/>
          <a:endParaRPr lang="ru-RU" sz="1600" b="1"/>
        </a:p>
      </dgm:t>
    </dgm:pt>
    <dgm:pt modelId="{3EB5DCE8-945F-4DEA-987A-74FB632AB74D}" type="sibTrans" cxnId="{14371E81-FD6F-43D2-8001-708A026941F1}">
      <dgm:prSet/>
      <dgm:spPr/>
      <dgm:t>
        <a:bodyPr/>
        <a:lstStyle/>
        <a:p>
          <a:pPr algn="ctr"/>
          <a:endParaRPr lang="ru-RU" sz="1600" b="1"/>
        </a:p>
      </dgm:t>
    </dgm:pt>
    <dgm:pt modelId="{F30C30F7-D19C-405F-BF71-E45C26645D5A}">
      <dgm:prSet phldrT="[Текст]" custT="1"/>
      <dgm:spPr/>
      <dgm:t>
        <a:bodyPr/>
        <a:lstStyle/>
        <a:p>
          <a:pPr algn="ctr"/>
          <a:r>
            <a:rPr lang="uk-UA" sz="1600" b="1" dirty="0" smtClean="0"/>
            <a:t>Міжнародний проект </a:t>
          </a:r>
          <a:r>
            <a:rPr lang="uk-UA" sz="1600" b="1" dirty="0" err="1" smtClean="0"/>
            <a:t>ЮНЕСКО-Україна</a:t>
          </a:r>
          <a:r>
            <a:rPr lang="uk-UA" sz="1600" b="1" dirty="0" smtClean="0"/>
            <a:t> «</a:t>
          </a:r>
          <a:r>
            <a:rPr lang="ru-RU" sz="1600" b="1" dirty="0" err="1" smtClean="0"/>
            <a:t>Action</a:t>
          </a:r>
          <a:r>
            <a:rPr lang="ru-RU" sz="1600" b="1" dirty="0" smtClean="0"/>
            <a:t> </a:t>
          </a:r>
          <a:r>
            <a:rPr lang="ru-RU" sz="1600" b="1" dirty="0" err="1" smtClean="0"/>
            <a:t>Plan</a:t>
          </a:r>
          <a:r>
            <a:rPr lang="ru-RU" sz="1600" b="1" dirty="0" smtClean="0"/>
            <a:t> </a:t>
          </a:r>
          <a:r>
            <a:rPr lang="ru-RU" sz="1600" b="1" dirty="0" err="1" smtClean="0"/>
            <a:t>for</a:t>
          </a:r>
          <a:r>
            <a:rPr lang="ru-RU" sz="1600" b="1" dirty="0" smtClean="0"/>
            <a:t> </a:t>
          </a:r>
          <a:r>
            <a:rPr lang="ru-RU" sz="1600" b="1" dirty="0" err="1" smtClean="0"/>
            <a:t>Culture</a:t>
          </a:r>
          <a:r>
            <a:rPr lang="ru-RU" sz="1600" b="1" dirty="0" smtClean="0"/>
            <a:t> </a:t>
          </a:r>
          <a:r>
            <a:rPr lang="ru-RU" sz="1600" b="1" dirty="0" err="1" smtClean="0"/>
            <a:t>in</a:t>
          </a:r>
          <a:r>
            <a:rPr lang="ru-RU" sz="1600" b="1" dirty="0" smtClean="0"/>
            <a:t> </a:t>
          </a:r>
          <a:r>
            <a:rPr lang="ru-RU" sz="1600" b="1" dirty="0" err="1" smtClean="0"/>
            <a:t>Ukraine</a:t>
          </a:r>
          <a:r>
            <a:rPr lang="uk-UA" sz="1600" b="1" dirty="0" smtClean="0"/>
            <a:t>». Напрям 5. </a:t>
          </a:r>
          <a:r>
            <a:rPr lang="ru-RU" sz="1600" b="1" dirty="0" err="1" smtClean="0"/>
            <a:t>Strengthening</a:t>
          </a:r>
          <a:r>
            <a:rPr lang="ru-RU" sz="1600" b="1" dirty="0" smtClean="0"/>
            <a:t> </a:t>
          </a:r>
          <a:r>
            <a:rPr lang="ru-RU" sz="1600" b="1" dirty="0" err="1" smtClean="0"/>
            <a:t>resilience</a:t>
          </a:r>
          <a:r>
            <a:rPr lang="ru-RU" sz="1600" b="1" dirty="0" smtClean="0"/>
            <a:t> </a:t>
          </a:r>
          <a:r>
            <a:rPr lang="ru-RU" sz="1600" b="1" dirty="0" err="1" smtClean="0"/>
            <a:t>through</a:t>
          </a:r>
          <a:r>
            <a:rPr lang="ru-RU" sz="1600" b="1" dirty="0" smtClean="0"/>
            <a:t> </a:t>
          </a:r>
          <a:r>
            <a:rPr lang="ru-RU" sz="1600" b="1" dirty="0" err="1" smtClean="0"/>
            <a:t>culture</a:t>
          </a:r>
          <a:r>
            <a:rPr lang="uk-UA" sz="1600" b="1" dirty="0" smtClean="0"/>
            <a:t>. Пріоритет 6: Цифрова трансформація культури управління спадщиною, розвиток цифрової інфраструктури, створення цифрових культур інвентаризації спадщини для інтеграції та взаємодія з міжнародними базами даних</a:t>
          </a:r>
          <a:endParaRPr lang="ru-RU" sz="1600" b="1" dirty="0"/>
        </a:p>
      </dgm:t>
    </dgm:pt>
    <dgm:pt modelId="{0477C798-7ABF-4486-BC14-AE41EE595AEF}" type="parTrans" cxnId="{E976A3F4-E256-4480-9E60-AEE603D90967}">
      <dgm:prSet/>
      <dgm:spPr/>
      <dgm:t>
        <a:bodyPr/>
        <a:lstStyle/>
        <a:p>
          <a:pPr algn="ctr"/>
          <a:endParaRPr lang="ru-RU" sz="1600" b="1"/>
        </a:p>
      </dgm:t>
    </dgm:pt>
    <dgm:pt modelId="{37263B09-D1C4-4786-BF52-8441AB9A20A0}" type="sibTrans" cxnId="{E976A3F4-E256-4480-9E60-AEE603D90967}">
      <dgm:prSet/>
      <dgm:spPr/>
      <dgm:t>
        <a:bodyPr/>
        <a:lstStyle/>
        <a:p>
          <a:pPr algn="ctr"/>
          <a:endParaRPr lang="ru-RU" sz="1600" b="1"/>
        </a:p>
      </dgm:t>
    </dgm:pt>
    <dgm:pt modelId="{4256AF7E-DBF2-4165-9040-EE9885F518C6}" type="pres">
      <dgm:prSet presAssocID="{EBC5780F-3145-4FE8-BDF7-FBE66649F88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B76627-44FE-43AA-955C-7EA588A33415}" type="pres">
      <dgm:prSet presAssocID="{0AFDAA4C-7E1E-4290-8B5B-42FCF5E64347}" presName="parentLin" presStyleCnt="0"/>
      <dgm:spPr/>
    </dgm:pt>
    <dgm:pt modelId="{64BEC4EE-91B7-4DC4-8A0B-C5453796012A}" type="pres">
      <dgm:prSet presAssocID="{0AFDAA4C-7E1E-4290-8B5B-42FCF5E64347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1B6B4AA4-E8D4-425B-8DA6-B3BE5D66B2CF}" type="pres">
      <dgm:prSet presAssocID="{0AFDAA4C-7E1E-4290-8B5B-42FCF5E64347}" presName="parentText" presStyleLbl="node1" presStyleIdx="0" presStyleCnt="2" custScaleX="142857" custLinFactNeighborX="36731" custLinFactNeighborY="-4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7876A-615F-41AE-8435-751E303B9CB9}" type="pres">
      <dgm:prSet presAssocID="{0AFDAA4C-7E1E-4290-8B5B-42FCF5E64347}" presName="negativeSpace" presStyleCnt="0"/>
      <dgm:spPr/>
    </dgm:pt>
    <dgm:pt modelId="{A9982C5A-5FFE-49D4-A174-84555B1B1F2E}" type="pres">
      <dgm:prSet presAssocID="{0AFDAA4C-7E1E-4290-8B5B-42FCF5E64347}" presName="childText" presStyleLbl="conFgAcc1" presStyleIdx="0" presStyleCnt="2">
        <dgm:presLayoutVars>
          <dgm:bulletEnabled val="1"/>
        </dgm:presLayoutVars>
      </dgm:prSet>
      <dgm:spPr/>
    </dgm:pt>
    <dgm:pt modelId="{2BC57966-213D-48B2-BF33-ACB742EE1736}" type="pres">
      <dgm:prSet presAssocID="{3EB5DCE8-945F-4DEA-987A-74FB632AB74D}" presName="spaceBetweenRectangles" presStyleCnt="0"/>
      <dgm:spPr/>
    </dgm:pt>
    <dgm:pt modelId="{A138CB1A-25ED-479A-ADC5-A7D9555E05CC}" type="pres">
      <dgm:prSet presAssocID="{F30C30F7-D19C-405F-BF71-E45C26645D5A}" presName="parentLin" presStyleCnt="0"/>
      <dgm:spPr/>
    </dgm:pt>
    <dgm:pt modelId="{A236E5F4-ADFF-4A33-A63B-2A223CB004B6}" type="pres">
      <dgm:prSet presAssocID="{F30C30F7-D19C-405F-BF71-E45C26645D5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8FDCCA9-BD73-4D1B-8E5C-B0EA640955EA}" type="pres">
      <dgm:prSet presAssocID="{F30C30F7-D19C-405F-BF71-E45C26645D5A}" presName="parentText" presStyleLbl="node1" presStyleIdx="1" presStyleCnt="2" custScaleX="142857" custScaleY="1427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EF2FB-8CE1-4909-9933-3AF45A74D4C6}" type="pres">
      <dgm:prSet presAssocID="{F30C30F7-D19C-405F-BF71-E45C26645D5A}" presName="negativeSpace" presStyleCnt="0"/>
      <dgm:spPr/>
    </dgm:pt>
    <dgm:pt modelId="{8D601978-5BDF-4B50-AD86-06C0891FF36C}" type="pres">
      <dgm:prSet presAssocID="{F30C30F7-D19C-405F-BF71-E45C26645D5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07A777D-CF95-4D01-8496-8A4D6E5F07C0}" type="presOf" srcId="{0AFDAA4C-7E1E-4290-8B5B-42FCF5E64347}" destId="{64BEC4EE-91B7-4DC4-8A0B-C5453796012A}" srcOrd="0" destOrd="0" presId="urn:microsoft.com/office/officeart/2005/8/layout/list1"/>
    <dgm:cxn modelId="{14371E81-FD6F-43D2-8001-708A026941F1}" srcId="{EBC5780F-3145-4FE8-BDF7-FBE66649F884}" destId="{0AFDAA4C-7E1E-4290-8B5B-42FCF5E64347}" srcOrd="0" destOrd="0" parTransId="{521934A4-07A3-4E42-8D09-67FD7A23E380}" sibTransId="{3EB5DCE8-945F-4DEA-987A-74FB632AB74D}"/>
    <dgm:cxn modelId="{DBECF511-FFCE-4DF5-A2DE-737E277E6D5E}" type="presOf" srcId="{F30C30F7-D19C-405F-BF71-E45C26645D5A}" destId="{58FDCCA9-BD73-4D1B-8E5C-B0EA640955EA}" srcOrd="1" destOrd="0" presId="urn:microsoft.com/office/officeart/2005/8/layout/list1"/>
    <dgm:cxn modelId="{2D6CA86A-CA1B-4E1B-9BF5-F4E7A9559575}" type="presOf" srcId="{0AFDAA4C-7E1E-4290-8B5B-42FCF5E64347}" destId="{1B6B4AA4-E8D4-425B-8DA6-B3BE5D66B2CF}" srcOrd="1" destOrd="0" presId="urn:microsoft.com/office/officeart/2005/8/layout/list1"/>
    <dgm:cxn modelId="{E976A3F4-E256-4480-9E60-AEE603D90967}" srcId="{EBC5780F-3145-4FE8-BDF7-FBE66649F884}" destId="{F30C30F7-D19C-405F-BF71-E45C26645D5A}" srcOrd="1" destOrd="0" parTransId="{0477C798-7ABF-4486-BC14-AE41EE595AEF}" sibTransId="{37263B09-D1C4-4786-BF52-8441AB9A20A0}"/>
    <dgm:cxn modelId="{2EEA1F02-051A-4F6A-B61C-6ABA2FF820F2}" type="presOf" srcId="{EBC5780F-3145-4FE8-BDF7-FBE66649F884}" destId="{4256AF7E-DBF2-4165-9040-EE9885F518C6}" srcOrd="0" destOrd="0" presId="urn:microsoft.com/office/officeart/2005/8/layout/list1"/>
    <dgm:cxn modelId="{5E30ECA4-36EC-4C88-A39E-66C6AB261F3F}" type="presOf" srcId="{F30C30F7-D19C-405F-BF71-E45C26645D5A}" destId="{A236E5F4-ADFF-4A33-A63B-2A223CB004B6}" srcOrd="0" destOrd="0" presId="urn:microsoft.com/office/officeart/2005/8/layout/list1"/>
    <dgm:cxn modelId="{FDF7A2BD-9488-4EA6-B1B2-3E3585B01F6C}" type="presParOf" srcId="{4256AF7E-DBF2-4165-9040-EE9885F518C6}" destId="{93B76627-44FE-43AA-955C-7EA588A33415}" srcOrd="0" destOrd="0" presId="urn:microsoft.com/office/officeart/2005/8/layout/list1"/>
    <dgm:cxn modelId="{27D013B7-ECC1-47A2-928B-513D4ED81B0E}" type="presParOf" srcId="{93B76627-44FE-43AA-955C-7EA588A33415}" destId="{64BEC4EE-91B7-4DC4-8A0B-C5453796012A}" srcOrd="0" destOrd="0" presId="urn:microsoft.com/office/officeart/2005/8/layout/list1"/>
    <dgm:cxn modelId="{470E44EB-B7EC-4600-A51D-8B28D9E1EBF5}" type="presParOf" srcId="{93B76627-44FE-43AA-955C-7EA588A33415}" destId="{1B6B4AA4-E8D4-425B-8DA6-B3BE5D66B2CF}" srcOrd="1" destOrd="0" presId="urn:microsoft.com/office/officeart/2005/8/layout/list1"/>
    <dgm:cxn modelId="{6CE75397-CB48-439E-B001-3CCBBF8FBBA8}" type="presParOf" srcId="{4256AF7E-DBF2-4165-9040-EE9885F518C6}" destId="{E7C7876A-615F-41AE-8435-751E303B9CB9}" srcOrd="1" destOrd="0" presId="urn:microsoft.com/office/officeart/2005/8/layout/list1"/>
    <dgm:cxn modelId="{98490624-0C56-4C25-819F-9E48EDAB2524}" type="presParOf" srcId="{4256AF7E-DBF2-4165-9040-EE9885F518C6}" destId="{A9982C5A-5FFE-49D4-A174-84555B1B1F2E}" srcOrd="2" destOrd="0" presId="urn:microsoft.com/office/officeart/2005/8/layout/list1"/>
    <dgm:cxn modelId="{4BD2498E-BE38-48A4-AACD-345DCA754AA8}" type="presParOf" srcId="{4256AF7E-DBF2-4165-9040-EE9885F518C6}" destId="{2BC57966-213D-48B2-BF33-ACB742EE1736}" srcOrd="3" destOrd="0" presId="urn:microsoft.com/office/officeart/2005/8/layout/list1"/>
    <dgm:cxn modelId="{B423130E-F3E0-4029-AD51-67D7A9D39C07}" type="presParOf" srcId="{4256AF7E-DBF2-4165-9040-EE9885F518C6}" destId="{A138CB1A-25ED-479A-ADC5-A7D9555E05CC}" srcOrd="4" destOrd="0" presId="urn:microsoft.com/office/officeart/2005/8/layout/list1"/>
    <dgm:cxn modelId="{2F47771C-3C6C-4168-8DB2-8D3A12FBDF7B}" type="presParOf" srcId="{A138CB1A-25ED-479A-ADC5-A7D9555E05CC}" destId="{A236E5F4-ADFF-4A33-A63B-2A223CB004B6}" srcOrd="0" destOrd="0" presId="urn:microsoft.com/office/officeart/2005/8/layout/list1"/>
    <dgm:cxn modelId="{EFF494F5-4E44-411C-B35B-516F8680BA17}" type="presParOf" srcId="{A138CB1A-25ED-479A-ADC5-A7D9555E05CC}" destId="{58FDCCA9-BD73-4D1B-8E5C-B0EA640955EA}" srcOrd="1" destOrd="0" presId="urn:microsoft.com/office/officeart/2005/8/layout/list1"/>
    <dgm:cxn modelId="{0C598409-C090-44EE-853D-A1D85EE257EA}" type="presParOf" srcId="{4256AF7E-DBF2-4165-9040-EE9885F518C6}" destId="{188EF2FB-8CE1-4909-9933-3AF45A74D4C6}" srcOrd="5" destOrd="0" presId="urn:microsoft.com/office/officeart/2005/8/layout/list1"/>
    <dgm:cxn modelId="{2421C4C1-7F1E-4117-B710-2473665CAE06}" type="presParOf" srcId="{4256AF7E-DBF2-4165-9040-EE9885F518C6}" destId="{8D601978-5BDF-4B50-AD86-06C0891FF36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A5D7C2-FA96-42C5-91BE-AD7407EB5328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</dgm:pt>
    <dgm:pt modelId="{403E45EE-CBA4-40F1-AA99-A80FF3C6E269}">
      <dgm:prSet phldrT="[Текст]"/>
      <dgm:spPr/>
      <dgm:t>
        <a:bodyPr/>
        <a:lstStyle/>
        <a:p>
          <a:r>
            <a:rPr lang="uk-UA" b="1" dirty="0" smtClean="0"/>
            <a:t>Формування цільових показників</a:t>
          </a:r>
          <a:endParaRPr lang="ru-RU" dirty="0"/>
        </a:p>
      </dgm:t>
    </dgm:pt>
    <dgm:pt modelId="{37A30119-0D02-4451-8D58-980B3162277D}" type="parTrans" cxnId="{98BA70ED-700F-4368-A3F7-056E6E73D32C}">
      <dgm:prSet/>
      <dgm:spPr/>
      <dgm:t>
        <a:bodyPr/>
        <a:lstStyle/>
        <a:p>
          <a:endParaRPr lang="ru-RU"/>
        </a:p>
      </dgm:t>
    </dgm:pt>
    <dgm:pt modelId="{2A57AAAD-73A1-48E7-9918-BA11DB197D50}" type="sibTrans" cxnId="{98BA70ED-700F-4368-A3F7-056E6E73D32C}">
      <dgm:prSet/>
      <dgm:spPr/>
      <dgm:t>
        <a:bodyPr/>
        <a:lstStyle/>
        <a:p>
          <a:endParaRPr lang="ru-RU"/>
        </a:p>
      </dgm:t>
    </dgm:pt>
    <dgm:pt modelId="{3192F3AB-1CED-448D-A5C6-712990CCA523}">
      <dgm:prSet phldrT="[Текст]"/>
      <dgm:spPr/>
      <dgm:t>
        <a:bodyPr/>
        <a:lstStyle/>
        <a:p>
          <a:r>
            <a:rPr lang="uk-UA" b="1" dirty="0" smtClean="0"/>
            <a:t>Моніторинг виконання зобов'язань</a:t>
          </a:r>
          <a:endParaRPr lang="ru-RU" dirty="0"/>
        </a:p>
      </dgm:t>
    </dgm:pt>
    <dgm:pt modelId="{CE3BC4CA-3CA5-41A8-8FE9-06E39DB86FAB}" type="parTrans" cxnId="{62A95590-7D5F-43DB-9DAC-16B357EDB220}">
      <dgm:prSet/>
      <dgm:spPr/>
      <dgm:t>
        <a:bodyPr/>
        <a:lstStyle/>
        <a:p>
          <a:endParaRPr lang="ru-RU"/>
        </a:p>
      </dgm:t>
    </dgm:pt>
    <dgm:pt modelId="{7A1AFAEF-1DF5-4A94-9B28-AB1B36C64D38}" type="sibTrans" cxnId="{62A95590-7D5F-43DB-9DAC-16B357EDB220}">
      <dgm:prSet/>
      <dgm:spPr/>
      <dgm:t>
        <a:bodyPr/>
        <a:lstStyle/>
        <a:p>
          <a:endParaRPr lang="ru-RU"/>
        </a:p>
      </dgm:t>
    </dgm:pt>
    <dgm:pt modelId="{E8E88F68-2A77-4CB7-9BEC-AF23E10B84D6}">
      <dgm:prSet phldrT="[Текст]"/>
      <dgm:spPr/>
      <dgm:t>
        <a:bodyPr/>
        <a:lstStyle/>
        <a:p>
          <a:r>
            <a:rPr lang="uk-UA" b="1" dirty="0" smtClean="0"/>
            <a:t>Підтримка науково-педагогічних працівників</a:t>
          </a:r>
          <a:endParaRPr lang="ru-RU" dirty="0"/>
        </a:p>
      </dgm:t>
    </dgm:pt>
    <dgm:pt modelId="{4A554AAD-A963-4E92-981E-E828227E3F6F}" type="parTrans" cxnId="{23816679-5F0F-4067-AE36-753D337E85F7}">
      <dgm:prSet/>
      <dgm:spPr/>
      <dgm:t>
        <a:bodyPr/>
        <a:lstStyle/>
        <a:p>
          <a:endParaRPr lang="ru-RU"/>
        </a:p>
      </dgm:t>
    </dgm:pt>
    <dgm:pt modelId="{CF91B1D2-AE59-4015-B2E9-545A07687218}" type="sibTrans" cxnId="{23816679-5F0F-4067-AE36-753D337E85F7}">
      <dgm:prSet/>
      <dgm:spPr/>
      <dgm:t>
        <a:bodyPr/>
        <a:lstStyle/>
        <a:p>
          <a:endParaRPr lang="ru-RU"/>
        </a:p>
      </dgm:t>
    </dgm:pt>
    <dgm:pt modelId="{A890F9BA-3968-4BE0-92B2-22322834A394}" type="pres">
      <dgm:prSet presAssocID="{B7A5D7C2-FA96-42C5-91BE-AD7407EB5328}" presName="linearFlow" presStyleCnt="0">
        <dgm:presLayoutVars>
          <dgm:dir/>
          <dgm:resizeHandles val="exact"/>
        </dgm:presLayoutVars>
      </dgm:prSet>
      <dgm:spPr/>
    </dgm:pt>
    <dgm:pt modelId="{7FEE0976-44A1-4B10-8584-FD544354504B}" type="pres">
      <dgm:prSet presAssocID="{403E45EE-CBA4-40F1-AA99-A80FF3C6E269}" presName="composite" presStyleCnt="0"/>
      <dgm:spPr/>
    </dgm:pt>
    <dgm:pt modelId="{6E670815-5786-4397-BA23-2835FBD138A9}" type="pres">
      <dgm:prSet presAssocID="{403E45EE-CBA4-40F1-AA99-A80FF3C6E269}" presName="imgShp" presStyleLbl="fgImgPlace1" presStyleIdx="0" presStyleCnt="3" custScaleX="141668" custScaleY="10527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5BD92E3-0A53-4C91-B8EC-783150E6AFA5}" type="pres">
      <dgm:prSet presAssocID="{403E45EE-CBA4-40F1-AA99-A80FF3C6E26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D1001-05AA-47F1-AA78-6092C07695E7}" type="pres">
      <dgm:prSet presAssocID="{2A57AAAD-73A1-48E7-9918-BA11DB197D50}" presName="spacing" presStyleCnt="0"/>
      <dgm:spPr/>
    </dgm:pt>
    <dgm:pt modelId="{61DD810F-7BD8-4A9D-AE70-2B8A1FA4CC68}" type="pres">
      <dgm:prSet presAssocID="{3192F3AB-1CED-448D-A5C6-712990CCA523}" presName="composite" presStyleCnt="0"/>
      <dgm:spPr/>
    </dgm:pt>
    <dgm:pt modelId="{7A48102E-96E6-4EE5-B293-5CB3E8DEB88B}" type="pres">
      <dgm:prSet presAssocID="{3192F3AB-1CED-448D-A5C6-712990CCA523}" presName="imgShp" presStyleLbl="fgImgPlace1" presStyleIdx="1" presStyleCnt="3" custScaleX="12671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3FA5A84-C258-46EF-A7BB-C5FC38117D22}" type="pres">
      <dgm:prSet presAssocID="{3192F3AB-1CED-448D-A5C6-712990CCA52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B3DEE-3DF1-4245-9432-A84A7CCA695A}" type="pres">
      <dgm:prSet presAssocID="{7A1AFAEF-1DF5-4A94-9B28-AB1B36C64D38}" presName="spacing" presStyleCnt="0"/>
      <dgm:spPr/>
    </dgm:pt>
    <dgm:pt modelId="{180FBB0E-D73D-443C-8DB1-47D07E54E6EC}" type="pres">
      <dgm:prSet presAssocID="{E8E88F68-2A77-4CB7-9BEC-AF23E10B84D6}" presName="composite" presStyleCnt="0"/>
      <dgm:spPr/>
    </dgm:pt>
    <dgm:pt modelId="{40CA4961-4ACA-4C25-9538-0402E8C58B83}" type="pres">
      <dgm:prSet presAssocID="{E8E88F68-2A77-4CB7-9BEC-AF23E10B84D6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07B3324-FC67-4CFF-B684-D88455716A63}" type="pres">
      <dgm:prSet presAssocID="{E8E88F68-2A77-4CB7-9BEC-AF23E10B84D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BA70ED-700F-4368-A3F7-056E6E73D32C}" srcId="{B7A5D7C2-FA96-42C5-91BE-AD7407EB5328}" destId="{403E45EE-CBA4-40F1-AA99-A80FF3C6E269}" srcOrd="0" destOrd="0" parTransId="{37A30119-0D02-4451-8D58-980B3162277D}" sibTransId="{2A57AAAD-73A1-48E7-9918-BA11DB197D50}"/>
    <dgm:cxn modelId="{62A95590-7D5F-43DB-9DAC-16B357EDB220}" srcId="{B7A5D7C2-FA96-42C5-91BE-AD7407EB5328}" destId="{3192F3AB-1CED-448D-A5C6-712990CCA523}" srcOrd="1" destOrd="0" parTransId="{CE3BC4CA-3CA5-41A8-8FE9-06E39DB86FAB}" sibTransId="{7A1AFAEF-1DF5-4A94-9B28-AB1B36C64D38}"/>
    <dgm:cxn modelId="{03DCA6F8-A1B6-45A1-8808-10FC7096F73C}" type="presOf" srcId="{3192F3AB-1CED-448D-A5C6-712990CCA523}" destId="{03FA5A84-C258-46EF-A7BB-C5FC38117D22}" srcOrd="0" destOrd="0" presId="urn:microsoft.com/office/officeart/2005/8/layout/vList3"/>
    <dgm:cxn modelId="{2F274EEB-4875-452E-A267-0B9D7BA524D0}" type="presOf" srcId="{403E45EE-CBA4-40F1-AA99-A80FF3C6E269}" destId="{15BD92E3-0A53-4C91-B8EC-783150E6AFA5}" srcOrd="0" destOrd="0" presId="urn:microsoft.com/office/officeart/2005/8/layout/vList3"/>
    <dgm:cxn modelId="{E1DC1BF8-29DD-4866-9613-FCA68291F60F}" type="presOf" srcId="{B7A5D7C2-FA96-42C5-91BE-AD7407EB5328}" destId="{A890F9BA-3968-4BE0-92B2-22322834A394}" srcOrd="0" destOrd="0" presId="urn:microsoft.com/office/officeart/2005/8/layout/vList3"/>
    <dgm:cxn modelId="{0AD2B868-1726-4E9C-AD12-608A15F455F9}" type="presOf" srcId="{E8E88F68-2A77-4CB7-9BEC-AF23E10B84D6}" destId="{F07B3324-FC67-4CFF-B684-D88455716A63}" srcOrd="0" destOrd="0" presId="urn:microsoft.com/office/officeart/2005/8/layout/vList3"/>
    <dgm:cxn modelId="{23816679-5F0F-4067-AE36-753D337E85F7}" srcId="{B7A5D7C2-FA96-42C5-91BE-AD7407EB5328}" destId="{E8E88F68-2A77-4CB7-9BEC-AF23E10B84D6}" srcOrd="2" destOrd="0" parTransId="{4A554AAD-A963-4E92-981E-E828227E3F6F}" sibTransId="{CF91B1D2-AE59-4015-B2E9-545A07687218}"/>
    <dgm:cxn modelId="{491865B5-A561-4A03-B51F-EF16147E1D42}" type="presParOf" srcId="{A890F9BA-3968-4BE0-92B2-22322834A394}" destId="{7FEE0976-44A1-4B10-8584-FD544354504B}" srcOrd="0" destOrd="0" presId="urn:microsoft.com/office/officeart/2005/8/layout/vList3"/>
    <dgm:cxn modelId="{0162B2F9-4586-4715-8AD1-1C3B1357B7B5}" type="presParOf" srcId="{7FEE0976-44A1-4B10-8584-FD544354504B}" destId="{6E670815-5786-4397-BA23-2835FBD138A9}" srcOrd="0" destOrd="0" presId="urn:microsoft.com/office/officeart/2005/8/layout/vList3"/>
    <dgm:cxn modelId="{6FE4F161-D697-41A0-865B-41D355AEAA92}" type="presParOf" srcId="{7FEE0976-44A1-4B10-8584-FD544354504B}" destId="{15BD92E3-0A53-4C91-B8EC-783150E6AFA5}" srcOrd="1" destOrd="0" presId="urn:microsoft.com/office/officeart/2005/8/layout/vList3"/>
    <dgm:cxn modelId="{E2DE8BA0-4501-40D7-9368-09726222C971}" type="presParOf" srcId="{A890F9BA-3968-4BE0-92B2-22322834A394}" destId="{EE1D1001-05AA-47F1-AA78-6092C07695E7}" srcOrd="1" destOrd="0" presId="urn:microsoft.com/office/officeart/2005/8/layout/vList3"/>
    <dgm:cxn modelId="{404F4E1D-36B0-481D-9759-64D3BC5745CC}" type="presParOf" srcId="{A890F9BA-3968-4BE0-92B2-22322834A394}" destId="{61DD810F-7BD8-4A9D-AE70-2B8A1FA4CC68}" srcOrd="2" destOrd="0" presId="urn:microsoft.com/office/officeart/2005/8/layout/vList3"/>
    <dgm:cxn modelId="{F38544BB-9844-401A-AB66-3FA94FA8826E}" type="presParOf" srcId="{61DD810F-7BD8-4A9D-AE70-2B8A1FA4CC68}" destId="{7A48102E-96E6-4EE5-B293-5CB3E8DEB88B}" srcOrd="0" destOrd="0" presId="urn:microsoft.com/office/officeart/2005/8/layout/vList3"/>
    <dgm:cxn modelId="{8C005A5D-EB3A-4508-BEE8-D1A57065A297}" type="presParOf" srcId="{61DD810F-7BD8-4A9D-AE70-2B8A1FA4CC68}" destId="{03FA5A84-C258-46EF-A7BB-C5FC38117D22}" srcOrd="1" destOrd="0" presId="urn:microsoft.com/office/officeart/2005/8/layout/vList3"/>
    <dgm:cxn modelId="{E5B5B0CF-D54E-43DA-9A7B-94F1A506AF30}" type="presParOf" srcId="{A890F9BA-3968-4BE0-92B2-22322834A394}" destId="{BE9B3DEE-3DF1-4245-9432-A84A7CCA695A}" srcOrd="3" destOrd="0" presId="urn:microsoft.com/office/officeart/2005/8/layout/vList3"/>
    <dgm:cxn modelId="{CA096F45-C53D-4C65-A806-0315BC13EC40}" type="presParOf" srcId="{A890F9BA-3968-4BE0-92B2-22322834A394}" destId="{180FBB0E-D73D-443C-8DB1-47D07E54E6EC}" srcOrd="4" destOrd="0" presId="urn:microsoft.com/office/officeart/2005/8/layout/vList3"/>
    <dgm:cxn modelId="{964CC76D-317D-4EB0-BAA3-104B24CD8DA3}" type="presParOf" srcId="{180FBB0E-D73D-443C-8DB1-47D07E54E6EC}" destId="{40CA4961-4ACA-4C25-9538-0402E8C58B83}" srcOrd="0" destOrd="0" presId="urn:microsoft.com/office/officeart/2005/8/layout/vList3"/>
    <dgm:cxn modelId="{C9A2D6C4-40B0-4B33-8DBB-054EFDF1236C}" type="presParOf" srcId="{180FBB0E-D73D-443C-8DB1-47D07E54E6EC}" destId="{F07B3324-FC67-4CFF-B684-D88455716A6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4F92D-BC42-4869-88B3-DF7EAA002C2A}">
      <dsp:nvSpPr>
        <dsp:cNvPr id="0" name=""/>
        <dsp:cNvSpPr/>
      </dsp:nvSpPr>
      <dsp:spPr>
        <a:xfrm rot="10800000">
          <a:off x="1592450" y="860"/>
          <a:ext cx="5315270" cy="101456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739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4 освітні програми за освітнім рівнем бакалавр </a:t>
          </a:r>
          <a:endParaRPr lang="ru-RU" sz="2500" kern="1200" dirty="0"/>
        </a:p>
      </dsp:txBody>
      <dsp:txXfrm rot="10800000">
        <a:off x="1846091" y="860"/>
        <a:ext cx="5061629" cy="1014565"/>
      </dsp:txXfrm>
    </dsp:sp>
    <dsp:sp modelId="{AD1C54DA-1885-418A-A0C0-DDF4400492D6}">
      <dsp:nvSpPr>
        <dsp:cNvPr id="0" name=""/>
        <dsp:cNvSpPr/>
      </dsp:nvSpPr>
      <dsp:spPr>
        <a:xfrm>
          <a:off x="1085167" y="860"/>
          <a:ext cx="1014565" cy="10145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CBE810-C72E-4313-8BB8-F571E5D50CEE}">
      <dsp:nvSpPr>
        <dsp:cNvPr id="0" name=""/>
        <dsp:cNvSpPr/>
      </dsp:nvSpPr>
      <dsp:spPr>
        <a:xfrm rot="10800000">
          <a:off x="1592450" y="1318282"/>
          <a:ext cx="5315270" cy="1014565"/>
        </a:xfrm>
        <a:prstGeom prst="homePlat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739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4 освітньо-професійні програми за освітнім рівнем магістр</a:t>
          </a:r>
          <a:endParaRPr lang="ru-RU" sz="2500" kern="1200" dirty="0"/>
        </a:p>
      </dsp:txBody>
      <dsp:txXfrm rot="10800000">
        <a:off x="1846091" y="1318282"/>
        <a:ext cx="5061629" cy="1014565"/>
      </dsp:txXfrm>
    </dsp:sp>
    <dsp:sp modelId="{0F0A1F42-2036-44A8-A516-9BA83F189E84}">
      <dsp:nvSpPr>
        <dsp:cNvPr id="0" name=""/>
        <dsp:cNvSpPr/>
      </dsp:nvSpPr>
      <dsp:spPr>
        <a:xfrm>
          <a:off x="1085167" y="1368153"/>
          <a:ext cx="1014565" cy="91482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D3F827-46BC-460D-A83D-3A176FC97289}">
      <dsp:nvSpPr>
        <dsp:cNvPr id="0" name=""/>
        <dsp:cNvSpPr/>
      </dsp:nvSpPr>
      <dsp:spPr>
        <a:xfrm rot="10800000">
          <a:off x="1592450" y="2635703"/>
          <a:ext cx="5315270" cy="1014565"/>
        </a:xfrm>
        <a:prstGeom prst="homePlat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739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2 освітньо-наукових програми за освітнім рівнем магістр</a:t>
          </a:r>
          <a:endParaRPr lang="ru-RU" sz="2500" kern="1200" dirty="0"/>
        </a:p>
      </dsp:txBody>
      <dsp:txXfrm rot="10800000">
        <a:off x="1846091" y="2635703"/>
        <a:ext cx="5061629" cy="1014565"/>
      </dsp:txXfrm>
    </dsp:sp>
    <dsp:sp modelId="{9EC0834B-C170-4CEB-B3DB-CA92C1E2CE14}">
      <dsp:nvSpPr>
        <dsp:cNvPr id="0" name=""/>
        <dsp:cNvSpPr/>
      </dsp:nvSpPr>
      <dsp:spPr>
        <a:xfrm>
          <a:off x="1085167" y="2635703"/>
          <a:ext cx="1014565" cy="101456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06FB55-6DB9-49D2-95C7-458B4734C454}">
      <dsp:nvSpPr>
        <dsp:cNvPr id="0" name=""/>
        <dsp:cNvSpPr/>
      </dsp:nvSpPr>
      <dsp:spPr>
        <a:xfrm rot="10800000">
          <a:off x="1592450" y="3953125"/>
          <a:ext cx="5315270" cy="1014565"/>
        </a:xfrm>
        <a:prstGeom prst="homePlat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739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1 освітня  програма за третім </a:t>
          </a:r>
          <a:r>
            <a:rPr lang="uk-UA" sz="2500" kern="1200" dirty="0" err="1" smtClean="0"/>
            <a:t>освітньо-науковим</a:t>
          </a:r>
          <a:r>
            <a:rPr lang="uk-UA" sz="2500" kern="1200" dirty="0" smtClean="0"/>
            <a:t> рівнем</a:t>
          </a:r>
          <a:endParaRPr lang="ru-RU" sz="2500" kern="1200" dirty="0"/>
        </a:p>
      </dsp:txBody>
      <dsp:txXfrm rot="10800000">
        <a:off x="1846091" y="3953125"/>
        <a:ext cx="5061629" cy="1014565"/>
      </dsp:txXfrm>
    </dsp:sp>
    <dsp:sp modelId="{AF24D579-66DD-4F4E-A671-8A72A908AA1D}">
      <dsp:nvSpPr>
        <dsp:cNvPr id="0" name=""/>
        <dsp:cNvSpPr/>
      </dsp:nvSpPr>
      <dsp:spPr>
        <a:xfrm>
          <a:off x="1085167" y="3953125"/>
          <a:ext cx="1014565" cy="101456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82C5A-5FFE-49D4-A174-84555B1B1F2E}">
      <dsp:nvSpPr>
        <dsp:cNvPr id="0" name=""/>
        <dsp:cNvSpPr/>
      </dsp:nvSpPr>
      <dsp:spPr>
        <a:xfrm>
          <a:off x="0" y="654919"/>
          <a:ext cx="8352928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B4AA4-E8D4-425B-8DA6-B3BE5D66B2CF}">
      <dsp:nvSpPr>
        <dsp:cNvPr id="0" name=""/>
        <dsp:cNvSpPr/>
      </dsp:nvSpPr>
      <dsp:spPr>
        <a:xfrm>
          <a:off x="399708" y="0"/>
          <a:ext cx="7953219" cy="12988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Освітній </a:t>
          </a:r>
          <a:r>
            <a:rPr lang="uk-UA" sz="1600" b="1" kern="1200" dirty="0" err="1" smtClean="0"/>
            <a:t>проєкт</a:t>
          </a:r>
          <a:r>
            <a:rPr lang="uk-UA" sz="1600" b="1" kern="1200" dirty="0" smtClean="0"/>
            <a:t> «Нова українська школа, університет, громада, влада – координація взаємодії на інтелектуальній платформі </a:t>
          </a:r>
          <a:r>
            <a:rPr lang="uk-UA" sz="1600" b="1" kern="1200" dirty="0" err="1" smtClean="0"/>
            <a:t>TeachHub</a:t>
          </a:r>
          <a:r>
            <a:rPr lang="uk-UA" sz="1600" b="1" kern="1200" dirty="0" smtClean="0"/>
            <a:t>» 2021-2026 рр. (наказ МОН України від 29.09.2021 № 1041)</a:t>
          </a:r>
          <a:endParaRPr lang="ru-RU" sz="1600" b="1" kern="1200" dirty="0"/>
        </a:p>
      </dsp:txBody>
      <dsp:txXfrm>
        <a:off x="463114" y="63406"/>
        <a:ext cx="7826407" cy="1172068"/>
      </dsp:txXfrm>
    </dsp:sp>
    <dsp:sp modelId="{8D601978-5BDF-4B50-AD86-06C0891FF36C}">
      <dsp:nvSpPr>
        <dsp:cNvPr id="0" name=""/>
        <dsp:cNvSpPr/>
      </dsp:nvSpPr>
      <dsp:spPr>
        <a:xfrm>
          <a:off x="0" y="3206200"/>
          <a:ext cx="8352928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DCCA9-BD73-4D1B-8E5C-B0EA640955EA}">
      <dsp:nvSpPr>
        <dsp:cNvPr id="0" name=""/>
        <dsp:cNvSpPr/>
      </dsp:nvSpPr>
      <dsp:spPr>
        <a:xfrm>
          <a:off x="397661" y="2001319"/>
          <a:ext cx="7953219" cy="1854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Міжнародний проект </a:t>
          </a:r>
          <a:r>
            <a:rPr lang="uk-UA" sz="1600" b="1" kern="1200" dirty="0" err="1" smtClean="0"/>
            <a:t>ЮНЕСКО-Україна</a:t>
          </a:r>
          <a:r>
            <a:rPr lang="uk-UA" sz="1600" b="1" kern="1200" dirty="0" smtClean="0"/>
            <a:t> «</a:t>
          </a:r>
          <a:r>
            <a:rPr lang="ru-RU" sz="1600" b="1" kern="1200" dirty="0" err="1" smtClean="0"/>
            <a:t>Action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Plan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for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Culture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in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Ukraine</a:t>
          </a:r>
          <a:r>
            <a:rPr lang="uk-UA" sz="1600" b="1" kern="1200" dirty="0" smtClean="0"/>
            <a:t>». Напрям 5. </a:t>
          </a:r>
          <a:r>
            <a:rPr lang="ru-RU" sz="1600" b="1" kern="1200" dirty="0" err="1" smtClean="0"/>
            <a:t>Strengthening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resilience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through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culture</a:t>
          </a:r>
          <a:r>
            <a:rPr lang="uk-UA" sz="1600" b="1" kern="1200" dirty="0" smtClean="0"/>
            <a:t>. Пріоритет 6: Цифрова трансформація культури управління спадщиною, розвиток цифрової інфраструктури, створення цифрових культур інвентаризації спадщини для інтеграції та взаємодія з міжнародними базами даних</a:t>
          </a:r>
          <a:endParaRPr lang="ru-RU" sz="1600" b="1" kern="1200" dirty="0"/>
        </a:p>
      </dsp:txBody>
      <dsp:txXfrm>
        <a:off x="488181" y="2091839"/>
        <a:ext cx="7772179" cy="16732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D92E3-0A53-4C91-B8EC-783150E6AFA5}">
      <dsp:nvSpPr>
        <dsp:cNvPr id="0" name=""/>
        <dsp:cNvSpPr/>
      </dsp:nvSpPr>
      <dsp:spPr>
        <a:xfrm rot="10800000">
          <a:off x="1757018" y="30790"/>
          <a:ext cx="5411041" cy="111270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0672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/>
            <a:t>Формування цільових показників</a:t>
          </a:r>
          <a:endParaRPr lang="ru-RU" sz="3100" kern="1200" dirty="0"/>
        </a:p>
      </dsp:txBody>
      <dsp:txXfrm rot="10800000">
        <a:off x="2035194" y="30790"/>
        <a:ext cx="5132865" cy="1112705"/>
      </dsp:txXfrm>
    </dsp:sp>
    <dsp:sp modelId="{6E670815-5786-4397-BA23-2835FBD138A9}">
      <dsp:nvSpPr>
        <dsp:cNvPr id="0" name=""/>
        <dsp:cNvSpPr/>
      </dsp:nvSpPr>
      <dsp:spPr>
        <a:xfrm>
          <a:off x="968844" y="1420"/>
          <a:ext cx="1576347" cy="11714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FA5A84-C258-46EF-A7BB-C5FC38117D22}">
      <dsp:nvSpPr>
        <dsp:cNvPr id="0" name=""/>
        <dsp:cNvSpPr/>
      </dsp:nvSpPr>
      <dsp:spPr>
        <a:xfrm rot="10800000">
          <a:off x="1715431" y="1505017"/>
          <a:ext cx="5411041" cy="1112705"/>
        </a:xfrm>
        <a:prstGeom prst="homePlat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0672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/>
            <a:t>Моніторинг виконання зобов'язань</a:t>
          </a:r>
          <a:endParaRPr lang="ru-RU" sz="3100" kern="1200" dirty="0"/>
        </a:p>
      </dsp:txBody>
      <dsp:txXfrm rot="10800000">
        <a:off x="1993607" y="1505017"/>
        <a:ext cx="5132865" cy="1112705"/>
      </dsp:txXfrm>
    </dsp:sp>
    <dsp:sp modelId="{7A48102E-96E6-4EE5-B293-5CB3E8DEB88B}">
      <dsp:nvSpPr>
        <dsp:cNvPr id="0" name=""/>
        <dsp:cNvSpPr/>
      </dsp:nvSpPr>
      <dsp:spPr>
        <a:xfrm>
          <a:off x="1010431" y="1505017"/>
          <a:ext cx="1409998" cy="11127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7B3324-FC67-4CFF-B684-D88455716A63}">
      <dsp:nvSpPr>
        <dsp:cNvPr id="0" name=""/>
        <dsp:cNvSpPr/>
      </dsp:nvSpPr>
      <dsp:spPr>
        <a:xfrm rot="10800000">
          <a:off x="1641107" y="2949873"/>
          <a:ext cx="5411041" cy="1112705"/>
        </a:xfrm>
        <a:prstGeom prst="homePlat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0672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/>
            <a:t>Підтримка науково-педагогічних працівників</a:t>
          </a:r>
          <a:endParaRPr lang="ru-RU" sz="3100" kern="1200" dirty="0"/>
        </a:p>
      </dsp:txBody>
      <dsp:txXfrm rot="10800000">
        <a:off x="1919283" y="2949873"/>
        <a:ext cx="5132865" cy="1112705"/>
      </dsp:txXfrm>
    </dsp:sp>
    <dsp:sp modelId="{40CA4961-4ACA-4C25-9538-0402E8C58B83}">
      <dsp:nvSpPr>
        <dsp:cNvPr id="0" name=""/>
        <dsp:cNvSpPr/>
      </dsp:nvSpPr>
      <dsp:spPr>
        <a:xfrm>
          <a:off x="1084754" y="2949873"/>
          <a:ext cx="1112705" cy="11127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A8078-6EAF-4414-A27D-0E9E59DCDD3A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FD57A-0708-4E1C-A415-6F1DFD9EE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9AA6A-6C99-423E-B9A8-9650F3DD7F2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D7EA-DD46-445C-9CC1-4E73D014CFE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0535C-2928-424F-8C28-76EFD595D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vsp.mdpu.org.ua/kafedra-psyhologiyi/it-laboratoriya-psyhologichnoyi-ta-psyhofiziologichnoyi-dopomogy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fn.mdpu.org.ua/course/view.php?id=6832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228"/>
            <a:ext cx="9125816" cy="530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539552" y="4441676"/>
            <a:ext cx="8208912" cy="115212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smtClean="0"/>
              <a:t>017 Фізична культура і спорт</a:t>
            </a:r>
            <a:endParaRPr lang="uk-UA" smtClean="0"/>
          </a:p>
          <a:p>
            <a:r>
              <a:rPr lang="uk-UA" smtClean="0"/>
              <a:t>·ОП Тренерська діяльність в обраному виді спорту першого (бакалаврського) рівня </a:t>
            </a:r>
          </a:p>
          <a:p>
            <a:r>
              <a:rPr lang="uk-UA" smtClean="0"/>
              <a:t>·ОП Фізична культура і спорт другого (магістерського) рівня </a:t>
            </a:r>
            <a:endParaRPr lang="uk-UA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3324"/>
            <a:ext cx="3816424" cy="244827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73324"/>
            <a:ext cx="4248472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251520" y="3433564"/>
            <a:ext cx="8496944" cy="2088232"/>
          </a:xfrm>
          <a:prstGeom prst="homePlate">
            <a:avLst>
              <a:gd name="adj" fmla="val 4280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 smtClean="0"/>
              <a:t>053 Психологія</a:t>
            </a:r>
            <a:endParaRPr lang="uk-UA" dirty="0" smtClean="0"/>
          </a:p>
          <a:p>
            <a:r>
              <a:rPr lang="uk-UA" dirty="0" smtClean="0"/>
              <a:t>· ОП Психологія. Психологічне консультування першого(бакалаврського) рівня</a:t>
            </a:r>
          </a:p>
          <a:p>
            <a:r>
              <a:rPr lang="uk-UA" dirty="0" smtClean="0"/>
              <a:t>· ОП Психологія. Клінічна психологія першого (бакалаврського) рівня</a:t>
            </a:r>
          </a:p>
          <a:p>
            <a:r>
              <a:rPr lang="uk-UA" dirty="0" smtClean="0"/>
              <a:t>· ОП Психологія. Практична психологія другого (магістерського) рівня</a:t>
            </a:r>
          </a:p>
          <a:p>
            <a:r>
              <a:rPr lang="uk-UA" dirty="0" smtClean="0"/>
              <a:t>· ОП Клінічна та реабілітаційна психологія другого (магістерського) рівня</a:t>
            </a:r>
          </a:p>
          <a:p>
            <a:r>
              <a:rPr lang="uk-UA" dirty="0" smtClean="0"/>
              <a:t>· </a:t>
            </a:r>
            <a:r>
              <a:rPr lang="uk-UA" dirty="0"/>
              <a:t>ОНП </a:t>
            </a:r>
            <a:r>
              <a:rPr lang="uk-UA" dirty="0" err="1"/>
              <a:t>Гарденотерапія</a:t>
            </a:r>
            <a:r>
              <a:rPr lang="uk-UA" dirty="0"/>
              <a:t> другого (магістерського) </a:t>
            </a:r>
            <a:r>
              <a:rPr lang="uk-UA" dirty="0" smtClean="0"/>
              <a:t>рівня</a:t>
            </a:r>
          </a:p>
          <a:p>
            <a:r>
              <a:rPr lang="uk-UA" dirty="0"/>
              <a:t>·.ОНП Психологія спеціальної освіти та інклюзія третього (освітньо-наукового) рівня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193204"/>
            <a:ext cx="4680520" cy="1656184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3204"/>
            <a:ext cx="3096344" cy="165618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1720" y="1921396"/>
            <a:ext cx="4680520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11560" y="4153644"/>
            <a:ext cx="8208912" cy="1368152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з 01.09.2024 були відкриті дві програми та здійснено набір здобувачів</a:t>
            </a:r>
          </a:p>
          <a:p>
            <a:r>
              <a:rPr lang="uk-UA" dirty="0" smtClean="0"/>
              <a:t>· ОП Фізична культура і спорт другого (магістерського) рівня </a:t>
            </a:r>
          </a:p>
          <a:p>
            <a:r>
              <a:rPr lang="uk-UA" dirty="0" smtClean="0"/>
              <a:t>·. ОНП Середня освіта (Фізична культура). Захист України другого (магістерського) рівня</a:t>
            </a:r>
            <a:endParaRPr lang="uk-UA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1129308"/>
            <a:ext cx="3600400" cy="244827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9992" y="1129308"/>
            <a:ext cx="4032448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51520" y="409228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467544" y="265212"/>
            <a:ext cx="8424936" cy="936104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Приведення контингенту здобувачів факультету до рівня відсутності малокомплектних груп</a:t>
            </a:r>
            <a:endParaRPr lang="ru-RU" sz="20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340"/>
            <a:ext cx="4896544" cy="266429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73524"/>
            <a:ext cx="4032448" cy="24123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395536" y="193204"/>
            <a:ext cx="8568952" cy="115212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Контингент факультету ФКСП станом на 31.12.2024 року здобувачів вищої освіти становить 1015 здобувачів, із них на денній формі навчання 448 здобувача, 567 на заочній формі</a:t>
            </a:r>
            <a:r>
              <a:rPr lang="uk-UA" b="1" dirty="0" smtClean="0"/>
              <a:t>. У </a:t>
            </a:r>
            <a:r>
              <a:rPr lang="uk-UA" b="1" dirty="0"/>
              <a:t>цьому році готується до випуску 191 </a:t>
            </a:r>
            <a:r>
              <a:rPr lang="uk-UA" b="1" dirty="0" smtClean="0"/>
              <a:t>здобувач</a:t>
            </a:r>
            <a:endParaRPr lang="ru-RU" b="1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5076056" y="1273324"/>
          <a:ext cx="3501698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67544" y="1417340"/>
          <a:ext cx="424847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5076056" y="2929508"/>
          <a:ext cx="367240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755576" y="193204"/>
            <a:ext cx="7920880" cy="50405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Наукова та міжнародна </a:t>
            </a:r>
            <a:r>
              <a:rPr lang="uk-UA" b="1" dirty="0" smtClean="0"/>
              <a:t>діяльність на факультеті ФКСП</a:t>
            </a:r>
            <a:endParaRPr lang="ru-RU" b="1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1115616" y="769268"/>
            <a:ext cx="7056784" cy="792088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Дані </a:t>
            </a:r>
            <a:r>
              <a:rPr lang="uk-UA" b="1" dirty="0"/>
              <a:t>публікаційної активності НПП факультету ФКСП </a:t>
            </a:r>
            <a:endParaRPr lang="ru-RU" b="1" dirty="0"/>
          </a:p>
          <a:p>
            <a:pPr algn="ctr"/>
            <a:r>
              <a:rPr lang="uk-UA" b="1" dirty="0"/>
              <a:t>вересень-грудень </a:t>
            </a:r>
            <a:r>
              <a:rPr lang="uk-UA" b="1" dirty="0" smtClean="0"/>
              <a:t>2024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79338"/>
              </p:ext>
            </p:extLst>
          </p:nvPr>
        </p:nvGraphicFramePr>
        <p:xfrm>
          <a:off x="251519" y="1561356"/>
          <a:ext cx="8424938" cy="396673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888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Наукові видання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/>
                        <a:t>Кафедра психології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/>
                        <a:t>Кафедра теорії та методики фізичного виховання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/>
                        <a:t>Кафедра спортивних дисциплін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7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/>
                        <a:t>Розділи у колективних монографіях (вітчизняні та закордонні)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/>
                        <a:t>Публікації у виданнях, які включені до наукометричних баз Scopus, Web of Science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6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2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/>
                        <a:t>Фахові видання категорії Б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13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4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3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7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/>
                        <a:t>Публікації у закордонних виданнях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4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/>
                        <a:t>Інші публікації (матеріали науково-практичних конференцій)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15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18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/>
                        <a:t>Наукова та навчально-методична література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6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5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/>
                        <a:t>Всього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 smtClean="0"/>
                        <a:t>49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37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/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11560" y="193204"/>
            <a:ext cx="8064896" cy="72008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Кількість </a:t>
            </a:r>
            <a:r>
              <a:rPr lang="uk-UA" sz="2000" b="1" dirty="0"/>
              <a:t>публікацій у зарубіжних періодичних виданнях країн ОЕСР</a:t>
            </a:r>
            <a:endParaRPr lang="ru-RU" sz="2000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187624" y="1273324"/>
          <a:ext cx="727280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539552" y="4225652"/>
            <a:ext cx="8424936" cy="1296144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Видано </a:t>
            </a:r>
            <a:r>
              <a:rPr lang="uk-UA" dirty="0"/>
              <a:t>колективну монографію у закордонному виданні:</a:t>
            </a:r>
            <a:endParaRPr lang="ru-RU" dirty="0"/>
          </a:p>
          <a:p>
            <a:r>
              <a:rPr lang="uk-UA" dirty="0"/>
              <a:t>- </a:t>
            </a:r>
            <a:r>
              <a:rPr lang="uk-UA" dirty="0" err="1"/>
              <a:t>Preservation</a:t>
            </a:r>
            <a:r>
              <a:rPr lang="uk-UA" dirty="0"/>
              <a:t> </a:t>
            </a:r>
            <a:r>
              <a:rPr lang="uk-UA" dirty="0" err="1"/>
              <a:t>of</a:t>
            </a:r>
            <a:r>
              <a:rPr lang="uk-UA" dirty="0"/>
              <a:t> </a:t>
            </a:r>
            <a:r>
              <a:rPr lang="uk-UA" dirty="0" err="1"/>
              <a:t>mental</a:t>
            </a:r>
            <a:r>
              <a:rPr lang="uk-UA" dirty="0"/>
              <a:t> </a:t>
            </a:r>
            <a:r>
              <a:rPr lang="uk-UA" dirty="0" err="1"/>
              <a:t>health</a:t>
            </a:r>
            <a:r>
              <a:rPr lang="uk-UA" dirty="0"/>
              <a:t> </a:t>
            </a:r>
            <a:r>
              <a:rPr lang="uk-UA" dirty="0" err="1"/>
              <a:t>and</a:t>
            </a:r>
            <a:r>
              <a:rPr lang="uk-UA" dirty="0"/>
              <a:t> </a:t>
            </a:r>
            <a:r>
              <a:rPr lang="uk-UA" dirty="0" err="1"/>
              <a:t>actualization</a:t>
            </a:r>
            <a:r>
              <a:rPr lang="uk-UA" dirty="0"/>
              <a:t> </a:t>
            </a:r>
            <a:r>
              <a:rPr lang="uk-UA" dirty="0" err="1"/>
              <a:t>of</a:t>
            </a:r>
            <a:r>
              <a:rPr lang="uk-UA" dirty="0"/>
              <a:t> </a:t>
            </a:r>
            <a:r>
              <a:rPr lang="uk-UA" dirty="0" err="1"/>
              <a:t>individual</a:t>
            </a:r>
            <a:r>
              <a:rPr lang="uk-UA" dirty="0"/>
              <a:t> </a:t>
            </a:r>
            <a:r>
              <a:rPr lang="uk-UA" dirty="0" err="1"/>
              <a:t>resilience</a:t>
            </a:r>
            <a:r>
              <a:rPr lang="uk-UA" dirty="0"/>
              <a:t> </a:t>
            </a:r>
            <a:r>
              <a:rPr lang="uk-UA" dirty="0" err="1"/>
              <a:t>in</a:t>
            </a:r>
            <a:r>
              <a:rPr lang="uk-UA" dirty="0"/>
              <a:t> </a:t>
            </a:r>
            <a:r>
              <a:rPr lang="uk-UA" dirty="0" err="1"/>
              <a:t>conditions</a:t>
            </a:r>
            <a:r>
              <a:rPr lang="uk-UA" dirty="0"/>
              <a:t> </a:t>
            </a:r>
            <a:r>
              <a:rPr lang="uk-UA" dirty="0" err="1"/>
              <a:t>of</a:t>
            </a:r>
            <a:r>
              <a:rPr lang="uk-UA" dirty="0"/>
              <a:t> </a:t>
            </a:r>
            <a:r>
              <a:rPr lang="uk-UA" dirty="0" err="1"/>
              <a:t>uncertainty</a:t>
            </a:r>
            <a:r>
              <a:rPr lang="uk-UA" dirty="0"/>
              <a:t>. </a:t>
            </a:r>
            <a:r>
              <a:rPr lang="uk-UA" i="1" dirty="0" err="1"/>
              <a:t>Monograph</a:t>
            </a:r>
            <a:r>
              <a:rPr lang="uk-UA" i="1" dirty="0"/>
              <a:t>. </a:t>
            </a:r>
            <a:r>
              <a:rPr lang="uk-UA" dirty="0" err="1"/>
              <a:t>Eds</a:t>
            </a:r>
            <a:r>
              <a:rPr lang="uk-UA" dirty="0"/>
              <a:t>. </a:t>
            </a:r>
            <a:r>
              <a:rPr lang="uk-UA" i="1" dirty="0" err="1"/>
              <a:t>Iryna</a:t>
            </a:r>
            <a:r>
              <a:rPr lang="uk-UA" i="1" dirty="0"/>
              <a:t> </a:t>
            </a:r>
            <a:r>
              <a:rPr lang="uk-UA" i="1" dirty="0" err="1"/>
              <a:t>Ostopolets</a:t>
            </a:r>
            <a:r>
              <a:rPr lang="uk-UA" i="1" dirty="0"/>
              <a:t>, </a:t>
            </a:r>
            <a:r>
              <a:rPr lang="uk-UA" i="1" dirty="0" err="1"/>
              <a:t>Hanna</a:t>
            </a:r>
            <a:r>
              <a:rPr lang="uk-UA" i="1" dirty="0"/>
              <a:t> </a:t>
            </a:r>
            <a:r>
              <a:rPr lang="uk-UA" i="1" dirty="0" err="1"/>
              <a:t>Varina</a:t>
            </a:r>
            <a:r>
              <a:rPr lang="uk-UA" i="1" dirty="0"/>
              <a:t> </a:t>
            </a:r>
            <a:r>
              <a:rPr lang="uk-UA" dirty="0"/>
              <a:t>&amp; </a:t>
            </a:r>
            <a:r>
              <a:rPr lang="uk-UA" i="1" dirty="0" err="1"/>
              <a:t>Olha</a:t>
            </a:r>
            <a:r>
              <a:rPr lang="uk-UA" i="1" dirty="0"/>
              <a:t> </a:t>
            </a:r>
            <a:r>
              <a:rPr lang="uk-UA" i="1" dirty="0" err="1"/>
              <a:t>Kovalova</a:t>
            </a:r>
            <a:r>
              <a:rPr lang="uk-UA" i="1" dirty="0"/>
              <a:t>.</a:t>
            </a:r>
            <a:r>
              <a:rPr lang="uk-UA" dirty="0"/>
              <a:t> </a:t>
            </a:r>
            <a:r>
              <a:rPr lang="uk-UA" dirty="0" err="1"/>
              <a:t>Opole</a:t>
            </a:r>
            <a:r>
              <a:rPr lang="uk-UA" dirty="0"/>
              <a:t>: </a:t>
            </a:r>
            <a:r>
              <a:rPr lang="uk-UA" dirty="0" err="1"/>
              <a:t>The</a:t>
            </a:r>
            <a:r>
              <a:rPr lang="uk-UA" dirty="0"/>
              <a:t> </a:t>
            </a:r>
            <a:r>
              <a:rPr lang="uk-UA" dirty="0" err="1"/>
              <a:t>Academy</a:t>
            </a:r>
            <a:r>
              <a:rPr lang="uk-UA" dirty="0"/>
              <a:t> </a:t>
            </a:r>
            <a:r>
              <a:rPr lang="uk-UA" dirty="0" err="1"/>
              <a:t>of</a:t>
            </a:r>
            <a:r>
              <a:rPr lang="uk-UA" dirty="0"/>
              <a:t> </a:t>
            </a:r>
            <a:r>
              <a:rPr lang="uk-UA" dirty="0" err="1"/>
              <a:t>Management</a:t>
            </a:r>
            <a:r>
              <a:rPr lang="uk-UA" dirty="0"/>
              <a:t> </a:t>
            </a:r>
            <a:r>
              <a:rPr lang="uk-UA" dirty="0" err="1"/>
              <a:t>and</a:t>
            </a:r>
            <a:r>
              <a:rPr lang="uk-UA" dirty="0"/>
              <a:t> </a:t>
            </a:r>
            <a:r>
              <a:rPr lang="uk-UA" dirty="0" err="1"/>
              <a:t>Administration</a:t>
            </a:r>
            <a:r>
              <a:rPr lang="uk-UA" dirty="0"/>
              <a:t> </a:t>
            </a:r>
            <a:r>
              <a:rPr lang="uk-UA" dirty="0" err="1"/>
              <a:t>in</a:t>
            </a:r>
            <a:r>
              <a:rPr lang="uk-UA" dirty="0"/>
              <a:t> </a:t>
            </a:r>
            <a:r>
              <a:rPr lang="uk-UA" dirty="0" err="1"/>
              <a:t>Opole</a:t>
            </a:r>
            <a:r>
              <a:rPr lang="uk-UA" dirty="0"/>
              <a:t>, 2024. 450р</a:t>
            </a:r>
            <a:r>
              <a:rPr lang="uk-UA" dirty="0" smtClean="0"/>
              <a:t>. </a:t>
            </a:r>
            <a:r>
              <a:rPr lang="en-GB" dirty="0" smtClean="0"/>
              <a:t>ISBN 978-83-66567-55-9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право 1"/>
          <p:cNvSpPr/>
          <p:nvPr/>
        </p:nvSpPr>
        <p:spPr>
          <a:xfrm>
            <a:off x="179512" y="0"/>
            <a:ext cx="1008112" cy="5521796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/>
              <a:t>Інноваційні міжнародні, національні, приватні та інші наукові, дослідницькі </a:t>
            </a:r>
            <a:r>
              <a:rPr lang="uk-UA" sz="1600" b="1" dirty="0" err="1" smtClean="0"/>
              <a:t>проєкти</a:t>
            </a:r>
            <a:r>
              <a:rPr lang="uk-UA" sz="1600" b="1" dirty="0" smtClean="0"/>
              <a:t> і </a:t>
            </a:r>
            <a:r>
              <a:rPr lang="uk-UA" sz="1600" b="1" dirty="0" err="1" smtClean="0"/>
              <a:t>стартапи</a:t>
            </a:r>
            <a:r>
              <a:rPr lang="uk-UA" sz="1600" b="1" dirty="0" smtClean="0"/>
              <a:t>,які реалізовуються на факультеті ФКСП</a:t>
            </a:r>
            <a:endParaRPr lang="ru-RU" sz="1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3081" y="337220"/>
            <a:ext cx="3600400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Проєкти ERASMUS+ КА2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1043608" y="913284"/>
            <a:ext cx="3888432" cy="3096344"/>
          </a:xfrm>
          <a:prstGeom prst="upArrowCallout">
            <a:avLst>
              <a:gd name="adj1" fmla="val 25000"/>
              <a:gd name="adj2" fmla="val 25000"/>
              <a:gd name="adj3" fmla="val 12301"/>
              <a:gd name="adj4" fmla="val 814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</a:rPr>
              <a:t>«</a:t>
            </a:r>
            <a:r>
              <a:rPr lang="uk-UA" b="1" dirty="0" err="1" smtClean="0">
                <a:solidFill>
                  <a:schemeClr val="tx1"/>
                </a:solidFill>
              </a:rPr>
              <a:t>Bringing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Opportunities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and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Organizational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Success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To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Small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Local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Universities</a:t>
            </a:r>
            <a:r>
              <a:rPr lang="uk-UA" b="1" dirty="0" smtClean="0">
                <a:solidFill>
                  <a:schemeClr val="tx1"/>
                </a:solidFill>
              </a:rPr>
              <a:t> in </a:t>
            </a:r>
            <a:r>
              <a:rPr lang="uk-UA" b="1" dirty="0" err="1" smtClean="0">
                <a:solidFill>
                  <a:schemeClr val="tx1"/>
                </a:solidFill>
              </a:rPr>
              <a:t>Ukraine</a:t>
            </a:r>
            <a:r>
              <a:rPr lang="uk-UA" b="1" dirty="0" smtClean="0">
                <a:solidFill>
                  <a:schemeClr val="tx1"/>
                </a:solidFill>
              </a:rPr>
              <a:t>), </a:t>
            </a:r>
            <a:r>
              <a:rPr lang="uk-UA" dirty="0" smtClean="0">
                <a:solidFill>
                  <a:schemeClr val="tx1"/>
                </a:solidFill>
              </a:rPr>
              <a:t>напрям </a:t>
            </a:r>
            <a:r>
              <a:rPr lang="uk-UA" dirty="0" err="1" smtClean="0">
                <a:solidFill>
                  <a:schemeClr val="tx1"/>
                </a:solidFill>
              </a:rPr>
              <a:t>Capacity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building</a:t>
            </a:r>
            <a:r>
              <a:rPr lang="uk-UA" dirty="0" smtClean="0">
                <a:solidFill>
                  <a:schemeClr val="tx1"/>
                </a:solidFill>
              </a:rPr>
              <a:t> in the </a:t>
            </a:r>
            <a:r>
              <a:rPr lang="uk-UA" dirty="0" err="1" smtClean="0">
                <a:solidFill>
                  <a:schemeClr val="tx1"/>
                </a:solidFill>
              </a:rPr>
              <a:t>field</a:t>
            </a:r>
            <a:r>
              <a:rPr lang="uk-UA" dirty="0" smtClean="0">
                <a:solidFill>
                  <a:schemeClr val="tx1"/>
                </a:solidFill>
              </a:rPr>
              <a:t> of </a:t>
            </a:r>
            <a:r>
              <a:rPr lang="uk-UA" dirty="0" err="1" smtClean="0">
                <a:solidFill>
                  <a:schemeClr val="tx1"/>
                </a:solidFill>
              </a:rPr>
              <a:t>higher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education</a:t>
            </a:r>
            <a:r>
              <a:rPr lang="uk-UA" dirty="0" smtClean="0">
                <a:solidFill>
                  <a:schemeClr val="tx1"/>
                </a:solidFill>
              </a:rPr>
              <a:t> (Розвиток потенціалу у сфері вищої освіти)</a:t>
            </a:r>
          </a:p>
          <a:p>
            <a:pPr algn="just"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</a:rPr>
              <a:t>«</a:t>
            </a:r>
            <a:r>
              <a:rPr lang="uk-UA" b="1" dirty="0" err="1" smtClean="0">
                <a:solidFill>
                  <a:schemeClr val="tx1"/>
                </a:solidFill>
              </a:rPr>
              <a:t>Boosting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University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Psychological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Resilience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and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Wellbeing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in</a:t>
            </a:r>
            <a:r>
              <a:rPr lang="uk-UA" b="1" dirty="0" smtClean="0">
                <a:solidFill>
                  <a:schemeClr val="tx1"/>
                </a:solidFill>
              </a:rPr>
              <a:t> (Post-) </a:t>
            </a:r>
            <a:r>
              <a:rPr lang="uk-UA" b="1" dirty="0" err="1" smtClean="0">
                <a:solidFill>
                  <a:schemeClr val="tx1"/>
                </a:solidFill>
              </a:rPr>
              <a:t>War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Ukrainian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Nation</a:t>
            </a:r>
            <a:r>
              <a:rPr lang="uk-UA" b="1" dirty="0" smtClean="0">
                <a:solidFill>
                  <a:schemeClr val="tx1"/>
                </a:solidFill>
              </a:rPr>
              <a:t>» (BURN)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187624" y="4297660"/>
            <a:ext cx="7776864" cy="122413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/>
              <a:t>Проєкт</a:t>
            </a:r>
            <a:r>
              <a:rPr lang="uk-UA" b="1" dirty="0" smtClean="0"/>
              <a:t> Ради Європи «Посилення захисту національних меншин, у тому числі </a:t>
            </a:r>
            <a:r>
              <a:rPr lang="uk-UA" b="1" dirty="0" err="1" smtClean="0"/>
              <a:t>ромів</a:t>
            </a:r>
            <a:r>
              <a:rPr lang="uk-UA" b="1" dirty="0" smtClean="0"/>
              <a:t>, та мов меншин в Україні» - «Етнічні спільноти і спільність: запорука громадської активності та довіри»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20072" y="265212"/>
            <a:ext cx="360040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Програми SI </a:t>
            </a:r>
            <a:r>
              <a:rPr lang="uk-UA" b="1" dirty="0" err="1" smtClean="0">
                <a:solidFill>
                  <a:schemeClr val="tx1"/>
                </a:solidFill>
              </a:rPr>
              <a:t>Baltic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Sea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 err="1" smtClean="0">
                <a:solidFill>
                  <a:schemeClr val="tx1"/>
                </a:solidFill>
              </a:rPr>
              <a:t>Neighbourhood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5148064" y="985292"/>
            <a:ext cx="3744416" cy="2952328"/>
          </a:xfrm>
          <a:prstGeom prst="upArrowCallout">
            <a:avLst>
              <a:gd name="adj1" fmla="val 25000"/>
              <a:gd name="adj2" fmla="val 25000"/>
              <a:gd name="adj3" fmla="val 13259"/>
              <a:gd name="adj4" fmla="val 8213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en-US" sz="1600" b="1" smtClean="0"/>
              <a:t>Quality Education and Welfare for Children in Vulnerable Life Situations: Developing and Assuring Staff Competences for Holistic Support Systems in Ukraine, Poland, and Sweden</a:t>
            </a:r>
          </a:p>
          <a:p>
            <a:pPr algn="just">
              <a:buFontTx/>
              <a:buChar char="-"/>
            </a:pPr>
            <a:r>
              <a:rPr lang="en-US" sz="1600" b="1" smtClean="0"/>
              <a:t>Enhancing the Participation of and Ensuring the Right to Education for Children with Intellectual Disability: Developing Capacities and Opportunities</a:t>
            </a:r>
            <a:endParaRPr lang="en-US" sz="16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467544" y="121196"/>
            <a:ext cx="8352928" cy="936104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Інноваційні міжнародні, національні, приватні та інші наукові, дослідницькі </a:t>
            </a:r>
            <a:r>
              <a:rPr lang="uk-UA" b="1" dirty="0" err="1"/>
              <a:t>проєкти</a:t>
            </a:r>
            <a:r>
              <a:rPr lang="uk-UA" b="1" dirty="0"/>
              <a:t> і </a:t>
            </a:r>
            <a:r>
              <a:rPr lang="uk-UA" b="1" dirty="0" err="1"/>
              <a:t>стартапи</a:t>
            </a:r>
            <a:r>
              <a:rPr lang="uk-UA" b="1" dirty="0"/>
              <a:t>,які реалізовуються на факультеті ФКСП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41974970"/>
              </p:ext>
            </p:extLst>
          </p:nvPr>
        </p:nvGraphicFramePr>
        <p:xfrm>
          <a:off x="323528" y="1129308"/>
          <a:ext cx="835292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21396"/>
            <a:ext cx="7772400" cy="10081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Факультет фізичної культури спорту та психології</a:t>
            </a:r>
            <a:endParaRPr lang="uk-UA" sz="3600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 descr="Bez-imeni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3112" y="0"/>
            <a:ext cx="1700888" cy="1671244"/>
          </a:xfrm>
          <a:prstGeom prst="rect">
            <a:avLst/>
          </a:prstGeom>
        </p:spPr>
      </p:pic>
      <p:pic>
        <p:nvPicPr>
          <p:cNvPr id="1028" name="Picture 4" descr="https://fvsp.mdpu.org.ua/wp-content/uploads/2024/09/IMG_7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001516"/>
            <a:ext cx="2476031" cy="2476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83568" y="193204"/>
            <a:ext cx="8208912" cy="115212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Забезпечення дотримання усіма штатними науково-педагогічними працівниками цільових показників наукової діяльності в межах укладених з ними трудових договорів (контрактів)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1273324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право 1"/>
          <p:cNvSpPr/>
          <p:nvPr/>
        </p:nvSpPr>
        <p:spPr>
          <a:xfrm>
            <a:off x="251520" y="265212"/>
            <a:ext cx="1080120" cy="4968552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400" b="1" dirty="0" smtClean="0"/>
              <a:t>Результативність</a:t>
            </a:r>
            <a:endParaRPr lang="ru-RU" sz="2400" b="1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1403648" y="265212"/>
            <a:ext cx="7200800" cy="648072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Участь у </a:t>
            </a:r>
            <a:r>
              <a:rPr lang="uk-UA" b="1" dirty="0"/>
              <a:t>15 </a:t>
            </a:r>
            <a:r>
              <a:rPr lang="uk-UA" b="1" dirty="0" smtClean="0"/>
              <a:t>Міжнародній виставці </a:t>
            </a:r>
            <a:r>
              <a:rPr lang="uk-UA" b="1" dirty="0"/>
              <a:t>«Сучасні заклади освіти - 2024»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640" y="1201316"/>
            <a:ext cx="7632848" cy="20882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/>
              <a:t>- «Особливості впровадження сучасних AR технологій в процес психолого-педагогічного супроводу дітей з розладами аутистичного спектру: досвід Лабораторії психології здоров'я» в номінації Психолого-педагогічний і </a:t>
            </a:r>
            <a:r>
              <a:rPr lang="uk-UA" sz="1400" dirty="0" err="1"/>
              <a:t>корекційно-розвивальний</a:t>
            </a:r>
            <a:r>
              <a:rPr lang="uk-UA" sz="1400" dirty="0"/>
              <a:t> супровід дітей і молоді з особливими освітніми потребами в умовах кризових викликів  (автори – Шевченко С.В., Варіна Г.Б., Ковальова О.В.);</a:t>
            </a:r>
            <a:endParaRPr lang="ru-RU" sz="1400" dirty="0"/>
          </a:p>
          <a:p>
            <a:r>
              <a:rPr lang="uk-UA" sz="1400" dirty="0"/>
              <a:t>- «Інноваційні </a:t>
            </a:r>
            <a:r>
              <a:rPr lang="uk-UA" sz="1400" dirty="0" err="1"/>
              <a:t>здоров’язбережувальні</a:t>
            </a:r>
            <a:r>
              <a:rPr lang="uk-UA" sz="1400" dirty="0"/>
              <a:t> технології розвитку життєстійкості здобувачів, які вимушено переміщені з тимчасово окупованих територій України» в номінації ««Упровадження </a:t>
            </a:r>
            <a:r>
              <a:rPr lang="uk-UA" sz="1400" dirty="0" err="1"/>
              <a:t>здоров’язбережувальної</a:t>
            </a:r>
            <a:r>
              <a:rPr lang="uk-UA" sz="1400" dirty="0"/>
              <a:t> педагогіки в практику діяльності закладів освіти»  (</a:t>
            </a:r>
            <a:r>
              <a:rPr lang="uk-UA" sz="1400" dirty="0" err="1"/>
              <a:t>автори-</a:t>
            </a:r>
            <a:r>
              <a:rPr lang="uk-UA" sz="1400" dirty="0"/>
              <a:t> Варіна Г.Б., Шевченко С.В., </a:t>
            </a:r>
            <a:r>
              <a:rPr lang="uk-UA" sz="1400" dirty="0" err="1"/>
              <a:t>Фалько</a:t>
            </a:r>
            <a:r>
              <a:rPr lang="uk-UA" sz="1400" dirty="0"/>
              <a:t> Н.М.)</a:t>
            </a:r>
            <a:endParaRPr lang="ru-RU" sz="14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3848" y="3361556"/>
            <a:ext cx="34563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265212"/>
            <a:ext cx="8352928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ХVІ Міжнародна виставка «Інноватика в сучасній освіті»</a:t>
            </a:r>
            <a:endParaRPr lang="ru-RU" dirty="0"/>
          </a:p>
        </p:txBody>
      </p:sp>
      <p:sp>
        <p:nvSpPr>
          <p:cNvPr id="3" name="Выноска со стрелкой вверх 2"/>
          <p:cNvSpPr/>
          <p:nvPr/>
        </p:nvSpPr>
        <p:spPr>
          <a:xfrm>
            <a:off x="251520" y="1273324"/>
            <a:ext cx="4968552" cy="4176464"/>
          </a:xfrm>
          <a:prstGeom prst="upArrowCallout">
            <a:avLst>
              <a:gd name="adj1" fmla="val 17899"/>
              <a:gd name="adj2" fmla="val 22041"/>
              <a:gd name="adj3" fmla="val 7544"/>
              <a:gd name="adj4" fmla="val 886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dirty="0"/>
              <a:t>- Олійник І.С. </a:t>
            </a:r>
            <a:r>
              <a:rPr lang="uk-UA" sz="1600" dirty="0" smtClean="0"/>
              <a:t>та Олійник М.О. наукова </a:t>
            </a:r>
            <a:r>
              <a:rPr lang="uk-UA" sz="1600" dirty="0"/>
              <a:t>розробка «Інноваційний підхід щодо підвищення ефективності змагальної діяльності кваліфікованих волейболісток шляхом оптимізації психологічного клімату команди» у номінації «Новітні технології в освітньому процесі закладів професійної (професійно-технічної) освіти» (срібна медаль)</a:t>
            </a:r>
            <a:endParaRPr lang="ru-RU" sz="1600" dirty="0"/>
          </a:p>
          <a:p>
            <a:r>
              <a:rPr lang="uk-UA" sz="1600" dirty="0"/>
              <a:t>- Варіна Г.Б., </a:t>
            </a:r>
            <a:r>
              <a:rPr lang="uk-UA" sz="1600" dirty="0" err="1"/>
              <a:t>Фалько</a:t>
            </a:r>
            <a:r>
              <a:rPr lang="uk-UA" sz="1600" dirty="0"/>
              <a:t> Н.М., та доц.. </a:t>
            </a:r>
            <a:r>
              <a:rPr lang="uk-UA" sz="1600" dirty="0" err="1"/>
              <a:t>Остополець</a:t>
            </a:r>
            <a:r>
              <a:rPr lang="uk-UA" sz="1600" dirty="0"/>
              <a:t> І.Ю. наукова розробка «Лідерські вектори реалізації молодіжної політики у воєнний та повоєнний час: </a:t>
            </a:r>
            <a:r>
              <a:rPr lang="uk-UA" sz="1600" dirty="0" err="1"/>
              <a:t>проєктний</a:t>
            </a:r>
            <a:r>
              <a:rPr lang="uk-UA" sz="1600" dirty="0"/>
              <a:t> досвід </a:t>
            </a:r>
            <a:r>
              <a:rPr lang="uk-UA" sz="1600" dirty="0" err="1"/>
              <a:t>релакованого</a:t>
            </a:r>
            <a:r>
              <a:rPr lang="uk-UA" sz="1600" dirty="0"/>
              <a:t> університету», яка здобула перемогу (золота медаль) з номінації  «Створення та впровадження інноваційних </a:t>
            </a:r>
            <a:r>
              <a:rPr lang="uk-UA" sz="1600" dirty="0" err="1"/>
              <a:t>проєктів</a:t>
            </a:r>
            <a:r>
              <a:rPr lang="uk-UA" sz="1600" dirty="0"/>
              <a:t> для підвищення якості освіти та освітньої діяльності».</a:t>
            </a:r>
            <a:endParaRPr lang="ru-RU" sz="1600" dirty="0"/>
          </a:p>
        </p:txBody>
      </p:sp>
      <p:pic>
        <p:nvPicPr>
          <p:cNvPr id="38914" name="Picture 2" descr="https://mdpu.org.ua/wp-content/uploads/2024/10/photo_2024-10-29_19-54-45-320x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7" y="1705372"/>
            <a:ext cx="3672407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09228"/>
            <a:ext cx="7920880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Олійник І.С. в Обласному конкурсі для обдарованої молоді у галузі науки за підтримки ЗОДА посіла  перше місце серед молодих вчених  у номінації «фізичне виховання та спорт» з науковою роботою – «Особливості обліку та контролю тренувального процесу футболістів 12-13 років»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33364"/>
            <a:ext cx="2736303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83" y="699312"/>
            <a:ext cx="9144000" cy="5715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224136" cy="112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0"/>
            <a:ext cx="1311965" cy="143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467544" y="121196"/>
            <a:ext cx="8280920" cy="79208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Участь здобувачів у міжнародних, національних, регіональних та університетських конкурсах і </a:t>
            </a:r>
            <a:r>
              <a:rPr lang="uk-UA" b="1" dirty="0" smtClean="0"/>
              <a:t>олімпіадах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913282"/>
          <a:ext cx="8496943" cy="4649570"/>
        </p:xfrm>
        <a:graphic>
          <a:graphicData uri="http://schemas.openxmlformats.org/drawingml/2006/table">
            <a:tbl>
              <a:tblPr/>
              <a:tblGrid>
                <a:gridCol w="187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8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8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1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ПІБ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Керівник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Назва конкурсу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Назва роботи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Результат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741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latin typeface="Times New Roman"/>
                          <a:ea typeface="Times New Roman"/>
                        </a:rPr>
                        <a:t>Кафедра психології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Овдієнко А.В., Красіков В.І.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053 Психологія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доц. </a:t>
                      </a: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Остополець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І.Ю.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Всеукраїнський конкурс наукових робіт для студентської молоді </a:t>
                      </a: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“Здорова</a:t>
                      </a: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 дитина - здорова </a:t>
                      </a:r>
                      <a:r>
                        <a:rPr lang="uk-UA" sz="1200" dirty="0" err="1">
                          <a:latin typeface="Times New Roman"/>
                          <a:ea typeface="Times New Roman"/>
                        </a:rPr>
                        <a:t>нація”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Вплив розлучення батьків на психічне здоров'я дітей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3 місце (диплом 3 ступеня) за напрямом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Мусієнко В.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Прокоф’єва О.О.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IIE Ukraine Award: Education for the Future of Ukraine. </a:t>
                      </a:r>
                      <a:r>
                        <a:rPr lang="uk-UA" sz="12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</a:rPr>
                        <a:t>Програма iменi Фулбрайта в Українi. https://fulbright.org.ua/uk/education-for-the-future-of-ukraine/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Мотиваційний лист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Виграв стипендію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Муха Л. – здобувачка 3 курсу, спеціальність 053 Психологія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Варіна Г.Б.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Обласний конкурс наукових проєктів "Наука для відбудови Запорізького регіону у воєнний та повоєнний час" (листопад-грудень 2024 року)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Mental health: мультифакторний простір для відновлення та зміцнення життєстійкості вимушено переміщених осіб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участь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8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</a:rPr>
                        <a:t>Муха Л. – здобувачка 3 курсу, спеціальність 053 Психологія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Варіна Г.Б.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Обласний конкурс обдарованої молоді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Психологічні особливості розвитку життєстійкості та конструктивних копінг стратегій поведінки у вимушено переміщених осіб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Times New Roman"/>
                        </a:rPr>
                        <a:t>участь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37527" marR="3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193204"/>
          <a:ext cx="8640960" cy="5427446"/>
        </p:xfrm>
        <a:graphic>
          <a:graphicData uri="http://schemas.openxmlformats.org/drawingml/2006/table">
            <a:tbl>
              <a:tblPr/>
              <a:tblGrid>
                <a:gridCol w="190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8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0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259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Кафедра теорії та методики фізичного виховання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Пюрко В.Є., 014.11 Середня освіта. Фізична культура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проф. Христова Т.Є.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Всеукраїнський конкурс наукових робіт для студентської молоді “Здорова дитина - здорова нація”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Диджитал-контент адаптивної фізичної культури дітей з прогресуючими м’язовими дистрофіями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1 місце (диплом 1 ступеня) за напрямом 017 Фізична культура і спорт; 014 Середня освіта (Фізична культура)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2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Тангаров С.О.,  014.11 Середня освіта. Фізична культура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4232" marR="44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ст. викл. Олійник І.С.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4232" marR="44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Всеукраїнський конкурс наукових робіт для студентської молоді “Здорова дитина-здорова нація”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4232" marR="44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</a:rPr>
                        <a:t>Облік та контроль тренувального процесу юних футболістів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4232" marR="44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Участь за напрямом 017 Фізична культура і спорт; 014 Середня освіта (Фізична культура)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4232" marR="442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59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Кафедра спортивних дисциплін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17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Таранець К.О.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доц. Цибульська В.В.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Всеукраїнськийу конкурс наукових робіт для студентської молоді «Здорова дитина - здорова нація»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Формування у молодших школярів ціннісного ставлення до фізичної культури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участь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770" marR="477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83568" y="193204"/>
            <a:ext cx="7920880" cy="72008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Участь студентів у конференціях І семестр 2024-2025 </a:t>
            </a:r>
            <a:r>
              <a:rPr lang="uk-UA" b="1" dirty="0" err="1"/>
              <a:t>н.р</a:t>
            </a:r>
            <a:r>
              <a:rPr lang="uk-UA" b="1" dirty="0"/>
              <a:t>.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971600" y="1129308"/>
          <a:ext cx="74168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539552" y="265212"/>
            <a:ext cx="8280920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Публікації здобувачів вищої освіти факультету ФКСП </a:t>
            </a:r>
            <a:endParaRPr lang="uk-UA" b="1" dirty="0" smtClean="0"/>
          </a:p>
          <a:p>
            <a:pPr algn="ctr"/>
            <a:r>
              <a:rPr lang="uk-UA" b="1" dirty="0" smtClean="0"/>
              <a:t>(</a:t>
            </a:r>
            <a:r>
              <a:rPr lang="uk-UA" b="1" dirty="0"/>
              <a:t>за 1 семестр2024-2025 </a:t>
            </a:r>
            <a:r>
              <a:rPr lang="uk-UA" b="1" dirty="0" err="1"/>
              <a:t>н.р</a:t>
            </a:r>
            <a:r>
              <a:rPr lang="uk-UA" b="1" dirty="0"/>
              <a:t>.)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755576" y="1201316"/>
          <a:ext cx="7848871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251520" y="2281436"/>
            <a:ext cx="8712968" cy="2232248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Горобець</a:t>
            </a:r>
            <a:r>
              <a:rPr lang="ru-RU" sz="2400" b="1" dirty="0"/>
              <a:t> </a:t>
            </a:r>
            <a:r>
              <a:rPr lang="ru-RU" sz="2400" b="1" dirty="0" err="1"/>
              <a:t>Світлана</a:t>
            </a:r>
            <a:r>
              <a:rPr lang="ru-RU" sz="2400" b="1" dirty="0"/>
              <a:t>, </a:t>
            </a:r>
            <a:r>
              <a:rPr lang="ru-RU" sz="2400" b="1" dirty="0" err="1"/>
              <a:t>здобувачка</a:t>
            </a:r>
            <a:r>
              <a:rPr lang="ru-RU" sz="2400" b="1" dirty="0"/>
              <a:t> 4 курсу 311-ф </a:t>
            </a:r>
            <a:r>
              <a:rPr lang="ru-RU" sz="2400" b="1" dirty="0" err="1"/>
              <a:t>групи</a:t>
            </a:r>
            <a:r>
              <a:rPr lang="ru-RU" sz="2400" b="1" dirty="0"/>
              <a:t> </a:t>
            </a:r>
            <a:r>
              <a:rPr lang="ru-RU" sz="2400" b="1" dirty="0" err="1"/>
              <a:t>спеціальність</a:t>
            </a:r>
            <a:r>
              <a:rPr lang="ru-RU" sz="2400" b="1" dirty="0"/>
              <a:t> 053 </a:t>
            </a:r>
            <a:r>
              <a:rPr lang="ru-RU" sz="2400" b="1" dirty="0" err="1"/>
              <a:t>Психологія</a:t>
            </a:r>
            <a:r>
              <a:rPr lang="ru-RU" sz="2400" b="1" dirty="0"/>
              <a:t> ОП </a:t>
            </a:r>
            <a:r>
              <a:rPr lang="ru-RU" sz="2400" b="1" dirty="0" err="1"/>
              <a:t>Психологія</a:t>
            </a:r>
            <a:r>
              <a:rPr lang="ru-RU" sz="2400" b="1" dirty="0"/>
              <a:t>. </a:t>
            </a:r>
            <a:r>
              <a:rPr lang="ru-RU" sz="2400" b="1" dirty="0" err="1"/>
              <a:t>Клінічна</a:t>
            </a:r>
            <a:r>
              <a:rPr lang="ru-RU" sz="2400" b="1" dirty="0"/>
              <a:t> </a:t>
            </a:r>
            <a:r>
              <a:rPr lang="ru-RU" sz="2400" b="1" dirty="0" err="1"/>
              <a:t>психологія</a:t>
            </a:r>
            <a:r>
              <a:rPr lang="ru-RU" sz="2400" b="1" dirty="0"/>
              <a:t> у 2024-2025 н.р. за результатами </a:t>
            </a:r>
            <a:r>
              <a:rPr lang="ru-RU" sz="2400" b="1" dirty="0" err="1"/>
              <a:t>активної</a:t>
            </a:r>
            <a:r>
              <a:rPr lang="ru-RU" sz="2400" b="1" dirty="0"/>
              <a:t> </a:t>
            </a:r>
            <a:r>
              <a:rPr lang="ru-RU" sz="2400" b="1" dirty="0" err="1"/>
              <a:t>наукової</a:t>
            </a:r>
            <a:r>
              <a:rPr lang="ru-RU" sz="2400" b="1" dirty="0"/>
              <a:t> </a:t>
            </a:r>
            <a:r>
              <a:rPr lang="ru-RU" sz="2400" b="1" dirty="0" err="1"/>
              <a:t>діяльності</a:t>
            </a:r>
            <a:r>
              <a:rPr lang="ru-RU" sz="2400" b="1" dirty="0"/>
              <a:t> </a:t>
            </a:r>
            <a:r>
              <a:rPr lang="ru-RU" sz="2400" b="1" dirty="0" err="1"/>
              <a:t>отримує</a:t>
            </a:r>
            <a:r>
              <a:rPr lang="ru-RU" sz="2400" b="1" dirty="0"/>
              <a:t> </a:t>
            </a:r>
            <a:r>
              <a:rPr lang="ru-RU" sz="2400" b="1" dirty="0" err="1"/>
              <a:t>Стипендію</a:t>
            </a:r>
            <a:r>
              <a:rPr lang="ru-RU" sz="2400" b="1" dirty="0"/>
              <a:t> </a:t>
            </a:r>
            <a:r>
              <a:rPr lang="ru-RU" sz="2400" b="1" dirty="0" err="1"/>
              <a:t>Верховної</a:t>
            </a:r>
            <a:r>
              <a:rPr lang="ru-RU" sz="2400" b="1" dirty="0"/>
              <a:t> Ради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21196"/>
            <a:ext cx="2736304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60" y="193204"/>
            <a:ext cx="71287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2 вересня 2024-2025 </a:t>
            </a:r>
            <a:r>
              <a:rPr lang="uk-UA" sz="2000" b="1" dirty="0"/>
              <a:t>навчального року був створений факультет фізичної культури, спорту та психології </a:t>
            </a:r>
            <a:endParaRPr lang="ru-RU" sz="20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13284"/>
            <a:ext cx="1728192" cy="187220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13284"/>
            <a:ext cx="1512168" cy="18002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61556"/>
            <a:ext cx="1728192" cy="1872208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7540"/>
            <a:ext cx="1584176" cy="1944216"/>
          </a:xfrm>
          <a:prstGeom prst="rect">
            <a:avLst/>
          </a:prstGeom>
          <a:noFill/>
        </p:spPr>
      </p:pic>
      <p:pic>
        <p:nvPicPr>
          <p:cNvPr id="2050" name="Picture 2" descr="Проектная команда: что сделает ее крепкой и эффективно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193204"/>
            <a:ext cx="1356787" cy="1322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Выноска со стрелкой влево 9"/>
          <p:cNvSpPr/>
          <p:nvPr/>
        </p:nvSpPr>
        <p:spPr>
          <a:xfrm>
            <a:off x="1979712" y="1201316"/>
            <a:ext cx="2664296" cy="100811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1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Декан факультету</a:t>
            </a:r>
          </a:p>
          <a:p>
            <a:pPr algn="ctr"/>
            <a:r>
              <a:rPr lang="ru-RU" b="1" dirty="0"/>
              <a:t>Кандидат </a:t>
            </a:r>
            <a:r>
              <a:rPr lang="ru-RU" b="1" dirty="0" err="1"/>
              <a:t>педагогічних</a:t>
            </a:r>
            <a:r>
              <a:rPr lang="ru-RU" b="1" dirty="0"/>
              <a:t> наук,  </a:t>
            </a:r>
            <a:r>
              <a:rPr lang="ru-RU" b="1" dirty="0" smtClean="0"/>
              <a:t>доцент</a:t>
            </a:r>
            <a:endParaRPr lang="ru-RU" dirty="0"/>
          </a:p>
        </p:txBody>
      </p:sp>
      <p:sp>
        <p:nvSpPr>
          <p:cNvPr id="12" name="Выноска со стрелкой влево 11"/>
          <p:cNvSpPr/>
          <p:nvPr/>
        </p:nvSpPr>
        <p:spPr>
          <a:xfrm>
            <a:off x="6228184" y="3577580"/>
            <a:ext cx="2915816" cy="122413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Заступник декана </a:t>
            </a:r>
            <a:r>
              <a:rPr lang="ru-RU" b="1" dirty="0" err="1"/>
              <a:t>з</a:t>
            </a:r>
            <a:r>
              <a:rPr lang="ru-RU" b="1" dirty="0"/>
              <a:t> </a:t>
            </a:r>
            <a:r>
              <a:rPr lang="ru-RU" b="1" dirty="0" err="1"/>
              <a:t>організаційно-виховної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, </a:t>
            </a:r>
            <a:r>
              <a:rPr lang="ru-RU" b="1" dirty="0" err="1"/>
              <a:t>питань</a:t>
            </a:r>
            <a:r>
              <a:rPr lang="ru-RU" b="1" dirty="0"/>
              <a:t> практик </a:t>
            </a:r>
            <a:r>
              <a:rPr lang="ru-RU" b="1" dirty="0" err="1"/>
              <a:t>і</a:t>
            </a:r>
            <a:r>
              <a:rPr lang="ru-RU" b="1" dirty="0"/>
              <a:t> </a:t>
            </a:r>
            <a:r>
              <a:rPr lang="ru-RU" b="1" dirty="0" err="1"/>
              <a:t>працевлаштування</a:t>
            </a:r>
            <a:endParaRPr lang="ru-RU" b="1" dirty="0"/>
          </a:p>
          <a:p>
            <a:pPr algn="ctr"/>
            <a:r>
              <a:rPr lang="ru-RU" b="1" dirty="0"/>
              <a:t>старший </a:t>
            </a:r>
            <a:r>
              <a:rPr lang="ru-RU" b="1" dirty="0" err="1"/>
              <a:t>викладач</a:t>
            </a:r>
            <a:endParaRPr lang="ru-RU" b="1" dirty="0"/>
          </a:p>
        </p:txBody>
      </p:sp>
      <p:sp>
        <p:nvSpPr>
          <p:cNvPr id="13" name="Выноска со стрелкой влево 12"/>
          <p:cNvSpPr/>
          <p:nvPr/>
        </p:nvSpPr>
        <p:spPr>
          <a:xfrm>
            <a:off x="1907704" y="3793604"/>
            <a:ext cx="2664296" cy="100811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1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Заступник декана </a:t>
            </a:r>
            <a:r>
              <a:rPr lang="ru-RU" b="1" dirty="0" err="1"/>
              <a:t>з</a:t>
            </a:r>
            <a:r>
              <a:rPr lang="ru-RU" b="1" dirty="0"/>
              <a:t> </a:t>
            </a:r>
            <a:r>
              <a:rPr lang="ru-RU" b="1" dirty="0" err="1"/>
              <a:t>наукової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endParaRPr lang="ru-RU" b="1" dirty="0"/>
          </a:p>
          <a:p>
            <a:pPr algn="ctr"/>
            <a:r>
              <a:rPr lang="ru-RU" b="1" dirty="0"/>
              <a:t>Старший </a:t>
            </a:r>
            <a:r>
              <a:rPr lang="ru-RU" b="1" dirty="0" err="1"/>
              <a:t>викладач</a:t>
            </a:r>
            <a:endParaRPr lang="ru-RU" b="1" dirty="0"/>
          </a:p>
        </p:txBody>
      </p:sp>
      <p:sp>
        <p:nvSpPr>
          <p:cNvPr id="14" name="Выноска со стрелкой влево 13"/>
          <p:cNvSpPr/>
          <p:nvPr/>
        </p:nvSpPr>
        <p:spPr>
          <a:xfrm>
            <a:off x="6300192" y="1345332"/>
            <a:ext cx="2664296" cy="100811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Заступник декана </a:t>
            </a:r>
            <a:r>
              <a:rPr lang="ru-RU" b="1" dirty="0" err="1"/>
              <a:t>з</a:t>
            </a:r>
            <a:r>
              <a:rPr lang="ru-RU" b="1" dirty="0"/>
              <a:t> </a:t>
            </a:r>
            <a:r>
              <a:rPr lang="ru-RU" b="1" dirty="0" err="1"/>
              <a:t>навчальної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endParaRPr lang="ru-RU" b="1" dirty="0"/>
          </a:p>
          <a:p>
            <a:pPr algn="ctr"/>
            <a:r>
              <a:rPr lang="ru-RU" b="1" dirty="0"/>
              <a:t>Кандидат </a:t>
            </a:r>
            <a:r>
              <a:rPr lang="ru-RU" b="1" dirty="0" err="1"/>
              <a:t>педагогічних</a:t>
            </a:r>
            <a:r>
              <a:rPr lang="ru-RU" b="1" dirty="0"/>
              <a:t> наук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9512" y="2713484"/>
            <a:ext cx="1944216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/>
              <a:t>Проценко</a:t>
            </a:r>
            <a:r>
              <a:rPr lang="uk-UA" sz="1400" b="1" dirty="0" smtClean="0"/>
              <a:t> Андрій Анатолійович</a:t>
            </a:r>
            <a:endParaRPr lang="uk-UA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9512" y="5089748"/>
            <a:ext cx="1944216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Варіна Ганна Борисівна</a:t>
            </a:r>
            <a:endParaRPr lang="uk-UA" sz="1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0" y="2713484"/>
            <a:ext cx="1944216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Бурцева </a:t>
            </a:r>
            <a:r>
              <a:rPr lang="ru-RU" sz="1400" b="1" dirty="0" err="1"/>
              <a:t>Олена</a:t>
            </a:r>
            <a:r>
              <a:rPr lang="ru-RU" sz="1400" b="1" dirty="0"/>
              <a:t> </a:t>
            </a:r>
            <a:r>
              <a:rPr lang="ru-RU" sz="1400" b="1" dirty="0" err="1" smtClean="0"/>
              <a:t>Георгіївна</a:t>
            </a:r>
            <a:endParaRPr lang="uk-UA" sz="1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72000" y="5089748"/>
            <a:ext cx="1944216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/>
              <a:t>Кирієнко</a:t>
            </a:r>
            <a:r>
              <a:rPr lang="ru-RU" sz="1400" b="1" dirty="0"/>
              <a:t> </a:t>
            </a:r>
            <a:r>
              <a:rPr lang="ru-RU" sz="1400" b="1" dirty="0" err="1"/>
              <a:t>Олександр</a:t>
            </a:r>
            <a:r>
              <a:rPr lang="ru-RU" sz="1400" b="1" dirty="0"/>
              <a:t> </a:t>
            </a:r>
            <a:r>
              <a:rPr lang="ru-RU" sz="1400" b="1" dirty="0" err="1"/>
              <a:t>Геннадійович</a:t>
            </a:r>
            <a:endParaRPr lang="ru-RU" sz="14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539552" y="193204"/>
            <a:ext cx="8208912" cy="50405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Лабораторії факультету ФКСП</a:t>
            </a:r>
            <a:endParaRPr lang="ru-RU" sz="2400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1259632" y="798112"/>
            <a:ext cx="6768752" cy="864096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IT ЛАБОРАТОРІЯ ПСИХОЛОГІЧНОЇ ТА ПСИХОФІЗІОЛОГІЧНОЇ </a:t>
            </a:r>
            <a:r>
              <a:rPr lang="uk-UA" b="1" dirty="0" smtClean="0"/>
              <a:t>ДОПОМОГИ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9348"/>
            <a:ext cx="1590261" cy="2059388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3649588"/>
            <a:ext cx="180020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Керівник Лабораторії</a:t>
            </a:r>
            <a:r>
              <a:rPr lang="uk-UA" dirty="0" smtClean="0"/>
              <a:t> – </a:t>
            </a:r>
            <a:r>
              <a:rPr lang="uk-UA" dirty="0" err="1" smtClean="0"/>
              <a:t>Фалько</a:t>
            </a:r>
            <a:r>
              <a:rPr lang="uk-UA" dirty="0" smtClean="0"/>
              <a:t> Наталя Миколаївна</a:t>
            </a:r>
            <a:endParaRPr lang="uk-UA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179512" y="4801716"/>
            <a:ext cx="8496944" cy="72008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Інформаційна сторінка Лабораторії </a:t>
            </a:r>
            <a:r>
              <a:rPr lang="uk-UA" dirty="0"/>
              <a:t>на сайті університету:</a:t>
            </a:r>
            <a:endParaRPr lang="ru-RU" dirty="0"/>
          </a:p>
          <a:p>
            <a:r>
              <a:rPr lang="ru-RU" u="sng" dirty="0">
                <a:hlinkClick r:id="rId3"/>
              </a:rPr>
              <a:t>https://fvsp.mdpu.org.ua/kafedra-psyhologiyi/it-laboratoriya-psyhologichnoyi-ta-psyhofiziologichnoyi-dopomogy/</a:t>
            </a:r>
            <a:endParaRPr lang="ru-RU" dirty="0"/>
          </a:p>
        </p:txBody>
      </p:sp>
      <p:pic>
        <p:nvPicPr>
          <p:cNvPr id="7" name="Рисунок 6" descr="https://fvsp.mdpu.org.ua/wp-content/uploads/2024/11/photo_2024-09-27_10-57-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2" b="6493"/>
          <a:stretch>
            <a:fillRect/>
          </a:stretch>
        </p:blipFill>
        <p:spPr bwMode="auto">
          <a:xfrm>
            <a:off x="6012160" y="1777380"/>
            <a:ext cx="2736304" cy="2376264"/>
          </a:xfrm>
          <a:prstGeom prst="rect">
            <a:avLst/>
          </a:prstGeom>
          <a:noFill/>
        </p:spPr>
      </p:pic>
      <p:pic>
        <p:nvPicPr>
          <p:cNvPr id="8" name="Рисунок 7" descr="https://fvsp.mdpu.org.ua/wp-content/uploads/2024/11/IMG-ec73ce144bcfa3d067c23d081526079c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0"/>
          <a:stretch>
            <a:fillRect/>
          </a:stretch>
        </p:blipFill>
        <p:spPr bwMode="auto">
          <a:xfrm>
            <a:off x="2195736" y="1849388"/>
            <a:ext cx="2952328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13fe04a-07d7-4552-8e32-085208b3025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0" t="32617" r="31517" b="26994"/>
          <a:stretch>
            <a:fillRect/>
          </a:stretch>
        </p:blipFill>
        <p:spPr bwMode="auto">
          <a:xfrm>
            <a:off x="4788024" y="2962535"/>
            <a:ext cx="33843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s://fvsp.mdpu.org.ua/wp-content/uploads/2024/11/PXL_20241014_094635480-scal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 b="17242"/>
          <a:stretch>
            <a:fillRect/>
          </a:stretch>
        </p:blipFill>
        <p:spPr bwMode="auto">
          <a:xfrm>
            <a:off x="755576" y="257131"/>
            <a:ext cx="316835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969813e3-0e89-403b-98eb-613b7fcecfa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 t="27812" r="-546" b="1022"/>
          <a:stretch>
            <a:fillRect/>
          </a:stretch>
        </p:blipFill>
        <p:spPr bwMode="auto">
          <a:xfrm>
            <a:off x="5854298" y="257131"/>
            <a:ext cx="3096344" cy="275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45411748718981084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4"/>
          <a:stretch>
            <a:fillRect/>
          </a:stretch>
        </p:blipFill>
        <p:spPr bwMode="auto">
          <a:xfrm>
            <a:off x="1259632" y="2994461"/>
            <a:ext cx="3096344" cy="275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1115616" y="193204"/>
            <a:ext cx="6768752" cy="864096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ЛАБОРАТОРІЯ ПСИХОЛОГІЇ </a:t>
            </a:r>
            <a:r>
              <a:rPr lang="uk-UA" b="1" dirty="0" smtClean="0"/>
              <a:t>ЗДОРОВ’Я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1276"/>
            <a:ext cx="1872208" cy="2304256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3217540"/>
            <a:ext cx="1944216" cy="12961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Керівник Лабораторії</a:t>
            </a:r>
            <a:r>
              <a:rPr lang="uk-UA" dirty="0" smtClean="0"/>
              <a:t> – Ковальова Ольга Вікторівна</a:t>
            </a:r>
            <a:endParaRPr lang="uk-UA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251520" y="4657700"/>
            <a:ext cx="8640960" cy="86409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/>
              <a:t>На сайті ЦОДТ створено віртуальний портал з відкритим доступом учасників освітнього процесу до ресурсів Лабораторії.</a:t>
            </a:r>
            <a:endParaRPr lang="ru-RU" dirty="0"/>
          </a:p>
          <a:p>
            <a:r>
              <a:rPr lang="uk-UA" u="sng" dirty="0">
                <a:hlinkClick r:id="rId3"/>
              </a:rPr>
              <a:t>https://</a:t>
            </a:r>
            <a:r>
              <a:rPr lang="uk-UA" u="sng" dirty="0" smtClean="0">
                <a:hlinkClick r:id="rId3"/>
              </a:rPr>
              <a:t>dfn.mdpu.org.ua/course/view.php?id=6832</a:t>
            </a:r>
            <a:endParaRPr lang="ru-RU" dirty="0"/>
          </a:p>
        </p:txBody>
      </p:sp>
      <p:pic>
        <p:nvPicPr>
          <p:cNvPr id="6" name="Рисунок 5" descr="Изображение выглядит как текст, снимок экрана, Шрифт, веб-страница&#10;&#10;Автоматически созданное описа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5332"/>
            <a:ext cx="6126480" cy="262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11560" y="337220"/>
            <a:ext cx="8136904" cy="108012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Зв’язок </a:t>
            </a:r>
            <a:r>
              <a:rPr lang="uk-UA" sz="2000" b="1" dirty="0"/>
              <a:t>з профільними установами, організаціями освіти з метою удосконалювання змісту, технології і форм організації навчання здобувачів освіти</a:t>
            </a:r>
            <a:endParaRPr lang="ru-RU" sz="20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9924" t="34453" r="25840" b="38297"/>
          <a:stretch>
            <a:fillRect/>
          </a:stretch>
        </p:blipFill>
        <p:spPr bwMode="auto">
          <a:xfrm>
            <a:off x="179512" y="1993404"/>
            <a:ext cx="866704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ятиугольник 3"/>
          <p:cNvSpPr/>
          <p:nvPr/>
        </p:nvSpPr>
        <p:spPr>
          <a:xfrm>
            <a:off x="539552" y="4873724"/>
            <a:ext cx="5976664" cy="576064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Понад 17договорів про співпрацю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827584" y="265212"/>
            <a:ext cx="8064896" cy="79208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Заходи, пов’язані </a:t>
            </a:r>
            <a:r>
              <a:rPr lang="uk-UA" b="1" dirty="0"/>
              <a:t>з організацією міжнародної співпраці факультету, у т.ч. стажування науково-педагогічних працівників та академічний обмін закладів вищої освіти</a:t>
            </a:r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539552" y="4009628"/>
            <a:ext cx="8352928" cy="151216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здобувачів у </a:t>
            </a:r>
            <a:r>
              <a:rPr lang="uk-UA" dirty="0"/>
              <a:t>програмі міжнародної психологічної школи факультету психології та </a:t>
            </a:r>
            <a:r>
              <a:rPr lang="uk-UA" dirty="0" err="1"/>
              <a:t>когнітивістики</a:t>
            </a:r>
            <a:r>
              <a:rPr lang="uk-UA" dirty="0"/>
              <a:t> Університету ім. Адама Міцкевича у Познані. За умовами діяльності міжнародної психологічної школи здобувачі мають змогу проходити навчання на практико орієнтованих курсах - «Робота психолога під час війни» та «Практичні основи психотерапевтичного консультування, самопізнання та саморефлексії»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0103" t="5698" r="7473" b="7692"/>
          <a:stretch>
            <a:fillRect/>
          </a:stretch>
        </p:blipFill>
        <p:spPr bwMode="auto">
          <a:xfrm>
            <a:off x="539552" y="1273324"/>
            <a:ext cx="396044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Наукова діяльність\Сертифікати\2024-2025н.р\Сертифікати студентів\Тимко\1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73324"/>
            <a:ext cx="3514119" cy="248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557301" y="121196"/>
            <a:ext cx="8064896" cy="576064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Організаційно-виховна робота та спортивна діяльність</a:t>
            </a:r>
            <a:endParaRPr lang="ru-RU" sz="20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22691" t="23936" r="20859" b="9439"/>
          <a:stretch>
            <a:fillRect/>
          </a:stretch>
        </p:blipFill>
        <p:spPr bwMode="auto">
          <a:xfrm>
            <a:off x="863082" y="769268"/>
            <a:ext cx="7453334" cy="494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2" y="192464"/>
            <a:ext cx="2287566" cy="216736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76899" y="362490"/>
            <a:ext cx="61926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теорії та методики фізичного виховання МДПУ імені Богдана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-практичного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нетворкінгу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проведення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тренувального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волейболу в умовах волейбольного клубу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Haan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)»!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нетворкінгу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Проценко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Дар’я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кандидат в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спорту України з ВОЛЕЙБОЛУ.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35096" y="3001516"/>
            <a:ext cx="2088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Гостьової лекція на тему «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 у фізичній культурі та спорті» на прикладі футбольного клубу «РУХ» (Львів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8" y="2497460"/>
            <a:ext cx="2108351" cy="2520280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24" y="1207699"/>
            <a:ext cx="936104" cy="11521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83763"/>
            <a:ext cx="2125139" cy="28335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92080" y="4709963"/>
            <a:ext cx="2673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Слюта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Людмила Олександрівна 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382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755576" y="121196"/>
            <a:ext cx="8136904" cy="72008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На факультеті ФКСП проводиться дуже потужна робота з національно-патріотичного виховання </a:t>
            </a:r>
            <a:r>
              <a:rPr lang="uk-UA" b="1" dirty="0" smtClean="0"/>
              <a:t>молоді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5332"/>
            <a:ext cx="3888432" cy="374441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572000" y="1129308"/>
            <a:ext cx="4320480" cy="4320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Громадська організація «МИ ДОПОМАГАЄМО ПАТРІОТАМ УКРАЇНИ: ЗАРАЗ І ЗАВЖДИ»</a:t>
            </a:r>
            <a:r>
              <a:rPr lang="uk-UA" dirty="0"/>
              <a:t> </a:t>
            </a:r>
            <a:endParaRPr lang="ru-RU" dirty="0"/>
          </a:p>
          <a:p>
            <a:pPr algn="ctr"/>
            <a:r>
              <a:rPr lang="uk-UA" dirty="0"/>
              <a:t>Мелітопольський державний педагогічний університет імені Богдана Хмельницького нагороджений – відзнакою  «Волонтер України».</a:t>
            </a:r>
            <a:endParaRPr lang="ru-RU" dirty="0"/>
          </a:p>
          <a:p>
            <a:pPr algn="ctr"/>
            <a:r>
              <a:rPr lang="uk-UA" dirty="0"/>
              <a:t>Нагороду колективу Університету в особі ректора, доцента Наталі </a:t>
            </a:r>
            <a:r>
              <a:rPr lang="uk-UA" dirty="0" err="1"/>
              <a:t>Фалько</a:t>
            </a:r>
            <a:r>
              <a:rPr lang="uk-UA" dirty="0"/>
              <a:t>, вручив полковник Збройних Сил України, командир 128-ї окремої гірсько-штурмової бригади Дмитро Сергійович </a:t>
            </a:r>
            <a:r>
              <a:rPr lang="uk-UA" dirty="0" err="1"/>
              <a:t>Лисюк</a:t>
            </a:r>
            <a:r>
              <a:rPr lang="uk-UA" dirty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8817" t="25594" r="17538" b="12392"/>
          <a:stretch>
            <a:fillRect/>
          </a:stretch>
        </p:blipFill>
        <p:spPr bwMode="auto">
          <a:xfrm>
            <a:off x="179512" y="337220"/>
            <a:ext cx="880669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" y="769268"/>
            <a:ext cx="4555976" cy="1715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769268"/>
            <a:ext cx="4186264" cy="1695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4" y="2857500"/>
            <a:ext cx="4555976" cy="1724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57214"/>
            <a:ext cx="2592288" cy="25922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3648" y="265212"/>
            <a:ext cx="54775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ЗАХОДИ НАЦІОНАЛЬНО_ПАТРІОТИЧНЕ ВИХОВАННЯ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95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611560" y="193204"/>
            <a:ext cx="7992888" cy="8640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За період роботи (01.09.2024р. – 31.12.2024 р.) на посаді декана факультету фізичної культури, спорту та психології забезпечується досягнення наступних цільових показників діяльності факультету:</a:t>
            </a:r>
            <a:endParaRPr lang="ru-RU" b="1" dirty="0"/>
          </a:p>
        </p:txBody>
      </p:sp>
      <p:sp>
        <p:nvSpPr>
          <p:cNvPr id="3" name="Выноска со стрелкой вправо 2"/>
          <p:cNvSpPr/>
          <p:nvPr/>
        </p:nvSpPr>
        <p:spPr>
          <a:xfrm>
            <a:off x="395536" y="1345332"/>
            <a:ext cx="2304256" cy="3960440"/>
          </a:xfrm>
          <a:prstGeom prst="rightArrowCallout">
            <a:avLst>
              <a:gd name="adj1" fmla="val 25000"/>
              <a:gd name="adj2" fmla="val 25000"/>
              <a:gd name="adj3" fmla="val 18029"/>
              <a:gd name="adj4" fmla="val 730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b="1" dirty="0"/>
              <a:t>Запровадження розробки та затвердження стратегічного плану розвитку факультету строком на п’ять років, включаючи стратегії </a:t>
            </a:r>
            <a:r>
              <a:rPr lang="uk-UA" b="1" dirty="0" err="1"/>
              <a:t>цифровізації</a:t>
            </a:r>
            <a:r>
              <a:rPr lang="uk-UA" b="1" dirty="0"/>
              <a:t> та інтернаціоналізації факультету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3808" y="1561356"/>
            <a:ext cx="5904656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51941"/>
            <a:ext cx="7392432" cy="43630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9712" y="337220"/>
            <a:ext cx="561662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ДЯКУЮ ЗА УВАГУ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0121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395536" y="193204"/>
            <a:ext cx="8424936" cy="79208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Оптимізація </a:t>
            </a:r>
            <a:r>
              <a:rPr lang="uk-UA" b="1" dirty="0"/>
              <a:t>діяльності факультету із запровадження та вдосконалення освітніх програм</a:t>
            </a:r>
            <a:endParaRPr lang="ru-RU" b="1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1403648" y="1129308"/>
            <a:ext cx="6192688" cy="792088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smtClean="0"/>
              <a:t>На факультеті працюють 3 кафедри</a:t>
            </a:r>
            <a:endParaRPr lang="uk-UA" b="1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9388"/>
            <a:ext cx="2073140" cy="288032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539552" y="2425452"/>
            <a:ext cx="4968552" cy="1584176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Кафедра теорії та методики фізичного виховання</a:t>
            </a:r>
          </a:p>
          <a:p>
            <a:pPr algn="ctr"/>
            <a:r>
              <a:rPr lang="ru-RU" b="1" dirty="0" err="1"/>
              <a:t>Завідувач</a:t>
            </a:r>
            <a:r>
              <a:rPr lang="ru-RU" b="1" dirty="0"/>
              <a:t> </a:t>
            </a:r>
            <a:r>
              <a:rPr lang="ru-RU" b="1" dirty="0" err="1"/>
              <a:t>кафедри</a:t>
            </a:r>
            <a:r>
              <a:rPr lang="ru-RU" b="1" dirty="0"/>
              <a:t> </a:t>
            </a:r>
            <a:r>
              <a:rPr lang="ru-RU" b="1" dirty="0" smtClean="0"/>
              <a:t>- </a:t>
            </a:r>
            <a:r>
              <a:rPr lang="ru-RU" b="1" dirty="0"/>
              <a:t>Христова </a:t>
            </a:r>
            <a:r>
              <a:rPr lang="ru-RU" b="1" dirty="0" err="1"/>
              <a:t>Тетяна</a:t>
            </a:r>
            <a:r>
              <a:rPr lang="ru-RU" b="1" dirty="0"/>
              <a:t> </a:t>
            </a:r>
            <a:r>
              <a:rPr lang="ru-RU" b="1" dirty="0" err="1" smtClean="0"/>
              <a:t>Євгенівна</a:t>
            </a:r>
            <a:r>
              <a:rPr lang="ru-RU" b="1" dirty="0" smtClean="0"/>
              <a:t>, доктор </a:t>
            </a:r>
            <a:r>
              <a:rPr lang="ru-RU" b="1" dirty="0" err="1"/>
              <a:t>біологічних</a:t>
            </a:r>
            <a:r>
              <a:rPr lang="ru-RU" b="1" dirty="0"/>
              <a:t> наук, </a:t>
            </a:r>
            <a:r>
              <a:rPr lang="ru-RU" b="1" dirty="0" err="1"/>
              <a:t>професор</a:t>
            </a:r>
            <a:endParaRPr lang="ru-RU" b="1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5652"/>
            <a:ext cx="4536504" cy="1152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45332"/>
            <a:ext cx="2376264" cy="3240360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179512" y="1345332"/>
            <a:ext cx="5976664" cy="158417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Кафедра спортивних дисциплін</a:t>
            </a:r>
          </a:p>
          <a:p>
            <a:pPr algn="ctr"/>
            <a:r>
              <a:rPr lang="uk-UA" b="1" dirty="0" smtClean="0"/>
              <a:t>Завідувач кафедри - Цибульська Вікторія Вікторівна,</a:t>
            </a:r>
          </a:p>
          <a:p>
            <a:pPr algn="ctr"/>
            <a:r>
              <a:rPr lang="uk-UA" b="1" dirty="0" smtClean="0"/>
              <a:t>кандидат наук з фізичного виховання і спорту, доцент спортивних дисциплін</a:t>
            </a:r>
            <a:endParaRPr lang="uk-UA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17540"/>
            <a:ext cx="4824536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9348"/>
            <a:ext cx="2376264" cy="3168352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179512" y="1345332"/>
            <a:ext cx="5976664" cy="158417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smtClean="0"/>
              <a:t>Кафедра психології</a:t>
            </a:r>
          </a:p>
          <a:p>
            <a:pPr algn="ctr"/>
            <a:r>
              <a:rPr lang="uk-UA" b="1" smtClean="0"/>
              <a:t>Завідувач кафедри - Прокоф’єва Олеся Олексіївна,</a:t>
            </a:r>
          </a:p>
          <a:p>
            <a:pPr algn="ctr"/>
            <a:r>
              <a:rPr lang="uk-UA" b="1" smtClean="0"/>
              <a:t>кандидат психологічних наук, доцент </a:t>
            </a:r>
            <a:endParaRPr lang="uk-UA" b="1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9548"/>
            <a:ext cx="4896544" cy="12961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93204"/>
            <a:ext cx="8424936" cy="13681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Велика увага на факультеті приділяється збереженню і розвитку кадрового потенціалу. Навчальний процес забезпечує 28 науково-педагогічних працівника, серед яких 7 докторів наук, 7 мають вчене звання професора та11 кандидатів наук, 8 із них мають вчене звання доцента</a:t>
            </a:r>
            <a:r>
              <a:rPr lang="uk-UA" b="1" i="1" dirty="0" smtClean="0"/>
              <a:t>.</a:t>
            </a:r>
          </a:p>
          <a:p>
            <a:pPr algn="ctr"/>
            <a:r>
              <a:rPr lang="uk-UA" b="1" i="1" dirty="0" smtClean="0"/>
              <a:t>8 викладів працюють перший рік</a:t>
            </a:r>
            <a:endParaRPr lang="ru-RU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2691" t="32484" r="19199" b="9439"/>
          <a:stretch>
            <a:fillRect/>
          </a:stretch>
        </p:blipFill>
        <p:spPr bwMode="auto">
          <a:xfrm>
            <a:off x="1259632" y="1561356"/>
            <a:ext cx="6992098" cy="39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193204"/>
            <a:ext cx="8064896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Здійснюється процес оптимізації діяльності факультету із запровадження та вдосконалення освітніх програм , а саме ОП:</a:t>
            </a:r>
            <a:endParaRPr lang="ru-RU" b="1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827584" y="4441676"/>
            <a:ext cx="7848872" cy="985292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smtClean="0"/>
              <a:t>014 Середня освіта (Фізична культура)</a:t>
            </a:r>
            <a:endParaRPr lang="uk-UA" smtClean="0"/>
          </a:p>
          <a:p>
            <a:r>
              <a:rPr lang="uk-UA" smtClean="0"/>
              <a:t>· ОП Середня освіта. Фізична культура першого (бакалаврського) рівня </a:t>
            </a:r>
          </a:p>
          <a:p>
            <a:r>
              <a:rPr lang="uk-UA" smtClean="0"/>
              <a:t>· ОП Середня освіта. Фізична культура другого (магістерського) рівня </a:t>
            </a:r>
            <a:endParaRPr lang="uk-UA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0"/>
          <a:stretch/>
        </p:blipFill>
        <p:spPr bwMode="auto">
          <a:xfrm>
            <a:off x="251520" y="1129308"/>
            <a:ext cx="3168352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57300"/>
            <a:ext cx="3384376" cy="194421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69468"/>
            <a:ext cx="3096344" cy="19442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powerpointbase.com-872</Template>
  <TotalTime>487</TotalTime>
  <Words>1841</Words>
  <Application>Microsoft Office PowerPoint</Application>
  <PresentationFormat>Экран (16:10)</PresentationFormat>
  <Paragraphs>184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Факультет фізичної культури спорту та психології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Факультет фізичної культури спорту та психології</dc:title>
  <dc:creator>Пользователь</dc:creator>
  <cp:lastModifiedBy>1</cp:lastModifiedBy>
  <cp:revision>31</cp:revision>
  <dcterms:created xsi:type="dcterms:W3CDTF">2024-12-22T12:26:51Z</dcterms:created>
  <dcterms:modified xsi:type="dcterms:W3CDTF">2024-12-27T09:26:42Z</dcterms:modified>
</cp:coreProperties>
</file>